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499" r:id="rId5"/>
    <p:sldId id="501" r:id="rId6"/>
    <p:sldId id="475" r:id="rId7"/>
    <p:sldId id="306" r:id="rId8"/>
    <p:sldId id="327" r:id="rId9"/>
    <p:sldId id="325" r:id="rId10"/>
    <p:sldId id="423" r:id="rId11"/>
    <p:sldId id="424" r:id="rId12"/>
    <p:sldId id="425" r:id="rId13"/>
    <p:sldId id="426" r:id="rId14"/>
    <p:sldId id="502" r:id="rId15"/>
    <p:sldId id="503" r:id="rId16"/>
    <p:sldId id="517" r:id="rId17"/>
    <p:sldId id="504" r:id="rId18"/>
    <p:sldId id="444" r:id="rId19"/>
    <p:sldId id="505" r:id="rId20"/>
    <p:sldId id="446" r:id="rId21"/>
    <p:sldId id="507" r:id="rId22"/>
    <p:sldId id="515" r:id="rId23"/>
    <p:sldId id="514" r:id="rId24"/>
    <p:sldId id="509" r:id="rId25"/>
    <p:sldId id="511" r:id="rId26"/>
    <p:sldId id="506" r:id="rId27"/>
    <p:sldId id="510" r:id="rId28"/>
    <p:sldId id="429" r:id="rId29"/>
    <p:sldId id="442" r:id="rId30"/>
    <p:sldId id="516" r:id="rId31"/>
    <p:sldId id="443" r:id="rId32"/>
    <p:sldId id="447" r:id="rId33"/>
    <p:sldId id="448" r:id="rId34"/>
    <p:sldId id="513" r:id="rId35"/>
    <p:sldId id="449" r:id="rId36"/>
    <p:sldId id="512" r:id="rId37"/>
  </p:sldIdLst>
  <p:sldSz cx="9144000" cy="6858000" type="screen4x3"/>
  <p:notesSz cx="6858000" cy="9144000"/>
  <p:defaultTextStyle>
    <a:defPPr>
      <a:defRPr lang="es-ES_tradnl"/>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521415D9-36F7-43E2-AB2F-B90AF26B5E84}">
      <p14:sectionLst xmlns:p14="http://schemas.microsoft.com/office/powerpoint/2010/main">
        <p14:section name="Sección predeterminada" id="{6BA4FCAF-E560-48A7-8A9B-4B6EB01D17F3}">
          <p14:sldIdLst>
            <p14:sldId id="499"/>
            <p14:sldId id="501"/>
            <p14:sldId id="475"/>
            <p14:sldId id="306"/>
            <p14:sldId id="327"/>
            <p14:sldId id="325"/>
          </p14:sldIdLst>
        </p14:section>
        <p14:section name="Regression" id="{4E942DC3-A24F-4F3E-B3C7-774BE8C3812A}">
          <p14:sldIdLst>
            <p14:sldId id="423"/>
            <p14:sldId id="424"/>
            <p14:sldId id="425"/>
            <p14:sldId id="426"/>
            <p14:sldId id="502"/>
            <p14:sldId id="503"/>
            <p14:sldId id="517"/>
            <p14:sldId id="504"/>
            <p14:sldId id="444"/>
            <p14:sldId id="505"/>
            <p14:sldId id="446"/>
            <p14:sldId id="507"/>
            <p14:sldId id="515"/>
            <p14:sldId id="514"/>
            <p14:sldId id="509"/>
            <p14:sldId id="511"/>
            <p14:sldId id="506"/>
            <p14:sldId id="510"/>
            <p14:sldId id="429"/>
            <p14:sldId id="442"/>
            <p14:sldId id="516"/>
            <p14:sldId id="443"/>
            <p14:sldId id="447"/>
            <p14:sldId id="448"/>
            <p14:sldId id="513"/>
            <p14:sldId id="449"/>
            <p14:sldId id="51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0000"/>
    <a:srgbClr val="EC0000"/>
    <a:srgbClr val="299FEC"/>
    <a:srgbClr val="FF3146"/>
    <a:srgbClr val="32B9E1"/>
    <a:srgbClr val="069DD8"/>
    <a:srgbClr val="008AE1"/>
    <a:srgbClr val="1C6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54D3907-BB84-40AC-8E2A-E9BF58046C14}" v="52" dt="2020-02-02T19:05:50.1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51" autoAdjust="0"/>
  </p:normalViewPr>
  <p:slideViewPr>
    <p:cSldViewPr snapToObjects="1">
      <p:cViewPr>
        <p:scale>
          <a:sx n="75" d="100"/>
          <a:sy n="75" d="100"/>
        </p:scale>
        <p:origin x="1666"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tse Llos" userId="4a96702e8d14b7d0" providerId="LiveId" clId="{454D3907-BB84-40AC-8E2A-E9BF58046C14}"/>
    <pc:docChg chg="custSel addSld delSld modSld modSection">
      <pc:chgData name="Montse Llos" userId="4a96702e8d14b7d0" providerId="LiveId" clId="{454D3907-BB84-40AC-8E2A-E9BF58046C14}" dt="2020-02-02T19:05:50.182" v="464"/>
      <pc:docMkLst>
        <pc:docMk/>
      </pc:docMkLst>
      <pc:sldChg chg="modSp modNotesTx">
        <pc:chgData name="Montse Llos" userId="4a96702e8d14b7d0" providerId="LiveId" clId="{454D3907-BB84-40AC-8E2A-E9BF58046C14}" dt="2020-01-26T16:33:51.496" v="127" actId="20577"/>
        <pc:sldMkLst>
          <pc:docMk/>
          <pc:sldMk cId="4059354130" sldId="325"/>
        </pc:sldMkLst>
        <pc:spChg chg="mod">
          <ac:chgData name="Montse Llos" userId="4a96702e8d14b7d0" providerId="LiveId" clId="{454D3907-BB84-40AC-8E2A-E9BF58046C14}" dt="2020-01-26T16:33:26.749" v="55" actId="20577"/>
          <ac:spMkLst>
            <pc:docMk/>
            <pc:sldMk cId="4059354130" sldId="325"/>
            <ac:spMk id="11" creationId="{00000000-0000-0000-0000-000000000000}"/>
          </ac:spMkLst>
        </pc:spChg>
      </pc:sldChg>
      <pc:sldChg chg="addSp delSp modSp">
        <pc:chgData name="Montse Llos" userId="4a96702e8d14b7d0" providerId="LiveId" clId="{454D3907-BB84-40AC-8E2A-E9BF58046C14}" dt="2020-01-26T17:26:36.382" v="288" actId="1076"/>
        <pc:sldMkLst>
          <pc:docMk/>
          <pc:sldMk cId="290680669" sldId="442"/>
        </pc:sldMkLst>
        <pc:spChg chg="mod">
          <ac:chgData name="Montse Llos" userId="4a96702e8d14b7d0" providerId="LiveId" clId="{454D3907-BB84-40AC-8E2A-E9BF58046C14}" dt="2020-01-26T17:24:46.226" v="271" actId="20577"/>
          <ac:spMkLst>
            <pc:docMk/>
            <pc:sldMk cId="290680669" sldId="442"/>
            <ac:spMk id="9" creationId="{D8E6BCB6-3B19-42E4-A9DD-1E22CD7F75B8}"/>
          </ac:spMkLst>
        </pc:spChg>
        <pc:picChg chg="del">
          <ac:chgData name="Montse Llos" userId="4a96702e8d14b7d0" providerId="LiveId" clId="{454D3907-BB84-40AC-8E2A-E9BF58046C14}" dt="2020-01-26T17:24:48.467" v="272" actId="478"/>
          <ac:picMkLst>
            <pc:docMk/>
            <pc:sldMk cId="290680669" sldId="442"/>
            <ac:picMk id="5" creationId="{00000000-0000-0000-0000-000000000000}"/>
          </ac:picMkLst>
        </pc:picChg>
        <pc:picChg chg="add mod">
          <ac:chgData name="Montse Llos" userId="4a96702e8d14b7d0" providerId="LiveId" clId="{454D3907-BB84-40AC-8E2A-E9BF58046C14}" dt="2020-01-26T17:26:32.936" v="287" actId="1076"/>
          <ac:picMkLst>
            <pc:docMk/>
            <pc:sldMk cId="290680669" sldId="442"/>
            <ac:picMk id="2050" creationId="{2F1013E1-E996-4826-9796-4B0035FEA559}"/>
          </ac:picMkLst>
        </pc:picChg>
        <pc:picChg chg="add mod">
          <ac:chgData name="Montse Llos" userId="4a96702e8d14b7d0" providerId="LiveId" clId="{454D3907-BB84-40AC-8E2A-E9BF58046C14}" dt="2020-01-26T17:26:36.382" v="288" actId="1076"/>
          <ac:picMkLst>
            <pc:docMk/>
            <pc:sldMk cId="290680669" sldId="442"/>
            <ac:picMk id="2052" creationId="{49F47583-13A3-43BA-91B8-C912188B4357}"/>
          </ac:picMkLst>
        </pc:picChg>
      </pc:sldChg>
      <pc:sldChg chg="modSp">
        <pc:chgData name="Montse Llos" userId="4a96702e8d14b7d0" providerId="LiveId" clId="{454D3907-BB84-40AC-8E2A-E9BF58046C14}" dt="2020-01-26T17:50:13.672" v="408" actId="6549"/>
        <pc:sldMkLst>
          <pc:docMk/>
          <pc:sldMk cId="762361326" sldId="443"/>
        </pc:sldMkLst>
        <pc:spChg chg="mod">
          <ac:chgData name="Montse Llos" userId="4a96702e8d14b7d0" providerId="LiveId" clId="{454D3907-BB84-40AC-8E2A-E9BF58046C14}" dt="2020-01-26T17:27:09.559" v="292" actId="20577"/>
          <ac:spMkLst>
            <pc:docMk/>
            <pc:sldMk cId="762361326" sldId="443"/>
            <ac:spMk id="8" creationId="{71473628-4F09-4D53-92BE-BEF6326F9FB0}"/>
          </ac:spMkLst>
        </pc:spChg>
        <pc:spChg chg="mod">
          <ac:chgData name="Montse Llos" userId="4a96702e8d14b7d0" providerId="LiveId" clId="{454D3907-BB84-40AC-8E2A-E9BF58046C14}" dt="2020-01-26T17:50:13.672" v="408" actId="6549"/>
          <ac:spMkLst>
            <pc:docMk/>
            <pc:sldMk cId="762361326" sldId="443"/>
            <ac:spMk id="15" creationId="{00000000-0000-0000-0000-000000000000}"/>
          </ac:spMkLst>
        </pc:spChg>
      </pc:sldChg>
      <pc:sldChg chg="modSp">
        <pc:chgData name="Montse Llos" userId="4a96702e8d14b7d0" providerId="LiveId" clId="{454D3907-BB84-40AC-8E2A-E9BF58046C14}" dt="2020-01-26T16:42:53.613" v="229" actId="20577"/>
        <pc:sldMkLst>
          <pc:docMk/>
          <pc:sldMk cId="763247491" sldId="505"/>
        </pc:sldMkLst>
        <pc:spChg chg="mod">
          <ac:chgData name="Montse Llos" userId="4a96702e8d14b7d0" providerId="LiveId" clId="{454D3907-BB84-40AC-8E2A-E9BF58046C14}" dt="2020-01-26T16:42:53.613" v="229" actId="20577"/>
          <ac:spMkLst>
            <pc:docMk/>
            <pc:sldMk cId="763247491" sldId="505"/>
            <ac:spMk id="15" creationId="{00000000-0000-0000-0000-000000000000}"/>
          </ac:spMkLst>
        </pc:spChg>
      </pc:sldChg>
      <pc:sldChg chg="addSp delSp modSp">
        <pc:chgData name="Montse Llos" userId="4a96702e8d14b7d0" providerId="LiveId" clId="{454D3907-BB84-40AC-8E2A-E9BF58046C14}" dt="2020-01-26T17:14:51.192" v="248" actId="14100"/>
        <pc:sldMkLst>
          <pc:docMk/>
          <pc:sldMk cId="3212322489" sldId="507"/>
        </pc:sldMkLst>
        <pc:spChg chg="mod">
          <ac:chgData name="Montse Llos" userId="4a96702e8d14b7d0" providerId="LiveId" clId="{454D3907-BB84-40AC-8E2A-E9BF58046C14}" dt="2020-01-26T17:14:51.192" v="248" actId="14100"/>
          <ac:spMkLst>
            <pc:docMk/>
            <pc:sldMk cId="3212322489" sldId="507"/>
            <ac:spMk id="6" creationId="{E0CA0DB8-2C27-4C07-8FB1-DE45EFEC189C}"/>
          </ac:spMkLst>
        </pc:spChg>
        <pc:picChg chg="del">
          <ac:chgData name="Montse Llos" userId="4a96702e8d14b7d0" providerId="LiveId" clId="{454D3907-BB84-40AC-8E2A-E9BF58046C14}" dt="2020-01-26T17:12:31.100" v="232" actId="478"/>
          <ac:picMkLst>
            <pc:docMk/>
            <pc:sldMk cId="3212322489" sldId="507"/>
            <ac:picMk id="2" creationId="{06BCD5B2-8AA2-48F6-B40F-487BB73288E8}"/>
          </ac:picMkLst>
        </pc:picChg>
        <pc:picChg chg="add del mod">
          <ac:chgData name="Montse Llos" userId="4a96702e8d14b7d0" providerId="LiveId" clId="{454D3907-BB84-40AC-8E2A-E9BF58046C14}" dt="2020-01-26T16:38:10.460" v="131"/>
          <ac:picMkLst>
            <pc:docMk/>
            <pc:sldMk cId="3212322489" sldId="507"/>
            <ac:picMk id="8" creationId="{A7F4B5C0-2EC8-4BD8-A0FD-FB46E659B87D}"/>
          </ac:picMkLst>
        </pc:picChg>
      </pc:sldChg>
      <pc:sldChg chg="addSp">
        <pc:chgData name="Montse Llos" userId="4a96702e8d14b7d0" providerId="LiveId" clId="{454D3907-BB84-40AC-8E2A-E9BF58046C14}" dt="2020-02-01T17:17:00.703" v="413"/>
        <pc:sldMkLst>
          <pc:docMk/>
          <pc:sldMk cId="2775973166" sldId="511"/>
        </pc:sldMkLst>
        <pc:spChg chg="add">
          <ac:chgData name="Montse Llos" userId="4a96702e8d14b7d0" providerId="LiveId" clId="{454D3907-BB84-40AC-8E2A-E9BF58046C14}" dt="2020-02-01T17:17:00.703" v="413"/>
          <ac:spMkLst>
            <pc:docMk/>
            <pc:sldMk cId="2775973166" sldId="511"/>
            <ac:spMk id="9" creationId="{79905C73-5224-4C6F-ACF5-C51815473448}"/>
          </ac:spMkLst>
        </pc:spChg>
      </pc:sldChg>
      <pc:sldChg chg="addSp delSp modSp add">
        <pc:chgData name="Montse Llos" userId="4a96702e8d14b7d0" providerId="LiveId" clId="{454D3907-BB84-40AC-8E2A-E9BF58046C14}" dt="2020-02-01T17:16:50.518" v="412"/>
        <pc:sldMkLst>
          <pc:docMk/>
          <pc:sldMk cId="4240372081" sldId="514"/>
        </pc:sldMkLst>
        <pc:spChg chg="add del mod">
          <ac:chgData name="Montse Llos" userId="4a96702e8d14b7d0" providerId="LiveId" clId="{454D3907-BB84-40AC-8E2A-E9BF58046C14}" dt="2020-02-01T17:16:50.518" v="412"/>
          <ac:spMkLst>
            <pc:docMk/>
            <pc:sldMk cId="4240372081" sldId="514"/>
            <ac:spMk id="2" creationId="{50264770-922D-4433-8C11-48629D6841BF}"/>
          </ac:spMkLst>
        </pc:spChg>
        <pc:spChg chg="del">
          <ac:chgData name="Montse Llos" userId="4a96702e8d14b7d0" providerId="LiveId" clId="{454D3907-BB84-40AC-8E2A-E9BF58046C14}" dt="2020-01-26T16:38:27.152" v="135" actId="478"/>
          <ac:spMkLst>
            <pc:docMk/>
            <pc:sldMk cId="4240372081" sldId="514"/>
            <ac:spMk id="6" creationId="{E0CA0DB8-2C27-4C07-8FB1-DE45EFEC189C}"/>
          </ac:spMkLst>
        </pc:spChg>
        <pc:spChg chg="del">
          <ac:chgData name="Montse Llos" userId="4a96702e8d14b7d0" providerId="LiveId" clId="{454D3907-BB84-40AC-8E2A-E9BF58046C14}" dt="2020-01-26T16:38:17.919" v="132" actId="478"/>
          <ac:spMkLst>
            <pc:docMk/>
            <pc:sldMk cId="4240372081" sldId="514"/>
            <ac:spMk id="15" creationId="{00000000-0000-0000-0000-000000000000}"/>
          </ac:spMkLst>
        </pc:spChg>
        <pc:picChg chg="del">
          <ac:chgData name="Montse Llos" userId="4a96702e8d14b7d0" providerId="LiveId" clId="{454D3907-BB84-40AC-8E2A-E9BF58046C14}" dt="2020-01-26T16:38:25.792" v="134" actId="478"/>
          <ac:picMkLst>
            <pc:docMk/>
            <pc:sldMk cId="4240372081" sldId="514"/>
            <ac:picMk id="2" creationId="{06BCD5B2-8AA2-48F6-B40F-487BB73288E8}"/>
          </ac:picMkLst>
        </pc:picChg>
        <pc:picChg chg="del">
          <ac:chgData name="Montse Llos" userId="4a96702e8d14b7d0" providerId="LiveId" clId="{454D3907-BB84-40AC-8E2A-E9BF58046C14}" dt="2020-01-26T16:38:30.984" v="137" actId="478"/>
          <ac:picMkLst>
            <pc:docMk/>
            <pc:sldMk cId="4240372081" sldId="514"/>
            <ac:picMk id="5" creationId="{D5250E41-24E6-4D24-8260-19621E370535}"/>
          </ac:picMkLst>
        </pc:picChg>
        <pc:picChg chg="mod">
          <ac:chgData name="Montse Llos" userId="4a96702e8d14b7d0" providerId="LiveId" clId="{454D3907-BB84-40AC-8E2A-E9BF58046C14}" dt="2020-01-26T16:38:38.150" v="139" actId="1076"/>
          <ac:picMkLst>
            <pc:docMk/>
            <pc:sldMk cId="4240372081" sldId="514"/>
            <ac:picMk id="8" creationId="{A7F4B5C0-2EC8-4BD8-A0FD-FB46E659B87D}"/>
          </ac:picMkLst>
        </pc:picChg>
        <pc:picChg chg="del">
          <ac:chgData name="Montse Llos" userId="4a96702e8d14b7d0" providerId="LiveId" clId="{454D3907-BB84-40AC-8E2A-E9BF58046C14}" dt="2020-01-26T16:38:22.649" v="133" actId="478"/>
          <ac:picMkLst>
            <pc:docMk/>
            <pc:sldMk cId="4240372081" sldId="514"/>
            <ac:picMk id="9" creationId="{BB845907-5DF2-45DD-A723-8A49F086E53E}"/>
          </ac:picMkLst>
        </pc:picChg>
      </pc:sldChg>
      <pc:sldChg chg="add modTransition">
        <pc:chgData name="Montse Llos" userId="4a96702e8d14b7d0" providerId="LiveId" clId="{454D3907-BB84-40AC-8E2A-E9BF58046C14}" dt="2020-01-26T17:12:26.838" v="231"/>
        <pc:sldMkLst>
          <pc:docMk/>
          <pc:sldMk cId="3425472609" sldId="515"/>
        </pc:sldMkLst>
      </pc:sldChg>
      <pc:sldChg chg="add del">
        <pc:chgData name="Montse Llos" userId="4a96702e8d14b7d0" providerId="LiveId" clId="{454D3907-BB84-40AC-8E2A-E9BF58046C14}" dt="2020-01-26T17:24:02.870" v="250" actId="2696"/>
        <pc:sldMkLst>
          <pc:docMk/>
          <pc:sldMk cId="1781955606" sldId="516"/>
        </pc:sldMkLst>
      </pc:sldChg>
      <pc:sldChg chg="modSp add">
        <pc:chgData name="Montse Llos" userId="4a96702e8d14b7d0" providerId="LiveId" clId="{454D3907-BB84-40AC-8E2A-E9BF58046C14}" dt="2020-01-26T17:27:00.420" v="290" actId="20577"/>
        <pc:sldMkLst>
          <pc:docMk/>
          <pc:sldMk cId="3608914577" sldId="516"/>
        </pc:sldMkLst>
        <pc:spChg chg="mod">
          <ac:chgData name="Montse Llos" userId="4a96702e8d14b7d0" providerId="LiveId" clId="{454D3907-BB84-40AC-8E2A-E9BF58046C14}" dt="2020-01-26T17:27:00.420" v="290" actId="20577"/>
          <ac:spMkLst>
            <pc:docMk/>
            <pc:sldMk cId="3608914577" sldId="516"/>
            <ac:spMk id="9" creationId="{D8E6BCB6-3B19-42E4-A9DD-1E22CD7F75B8}"/>
          </ac:spMkLst>
        </pc:spChg>
      </pc:sldChg>
      <pc:sldChg chg="addSp delSp modSp add modAnim">
        <pc:chgData name="Montse Llos" userId="4a96702e8d14b7d0" providerId="LiveId" clId="{454D3907-BB84-40AC-8E2A-E9BF58046C14}" dt="2020-02-02T19:05:50.182" v="464"/>
        <pc:sldMkLst>
          <pc:docMk/>
          <pc:sldMk cId="2603731462" sldId="517"/>
        </pc:sldMkLst>
        <pc:spChg chg="add del">
          <ac:chgData name="Montse Llos" userId="4a96702e8d14b7d0" providerId="LiveId" clId="{454D3907-BB84-40AC-8E2A-E9BF58046C14}" dt="2020-02-02T19:00:54.495" v="441" actId="478"/>
          <ac:spMkLst>
            <pc:docMk/>
            <pc:sldMk cId="2603731462" sldId="517"/>
            <ac:spMk id="5" creationId="{44E418A3-C581-4CD3-AC91-087F38EB785C}"/>
          </ac:spMkLst>
        </pc:spChg>
        <pc:spChg chg="add mod">
          <ac:chgData name="Montse Llos" userId="4a96702e8d14b7d0" providerId="LiveId" clId="{454D3907-BB84-40AC-8E2A-E9BF58046C14}" dt="2020-02-02T19:01:52.755" v="451" actId="1076"/>
          <ac:spMkLst>
            <pc:docMk/>
            <pc:sldMk cId="2603731462" sldId="517"/>
            <ac:spMk id="6" creationId="{5B70D2C0-04F4-49E5-968C-7557E5AC1927}"/>
          </ac:spMkLst>
        </pc:spChg>
        <pc:spChg chg="add del mod ord">
          <ac:chgData name="Montse Llos" userId="4a96702e8d14b7d0" providerId="LiveId" clId="{454D3907-BB84-40AC-8E2A-E9BF58046C14}" dt="2020-02-02T19:04:53.076" v="461" actId="20577"/>
          <ac:spMkLst>
            <pc:docMk/>
            <pc:sldMk cId="2603731462" sldId="517"/>
            <ac:spMk id="7" creationId="{DB8D4362-C73B-4C6A-9E7F-8F03E7DFDC9B}"/>
          </ac:spMkLst>
        </pc:spChg>
        <pc:picChg chg="del">
          <ac:chgData name="Montse Llos" userId="4a96702e8d14b7d0" providerId="LiveId" clId="{454D3907-BB84-40AC-8E2A-E9BF58046C14}" dt="2020-02-02T18:58:48.177" v="415" actId="478"/>
          <ac:picMkLst>
            <pc:docMk/>
            <pc:sldMk cId="2603731462" sldId="517"/>
            <ac:picMk id="2" creationId="{690645EF-BFC1-4A63-ABBB-0395801047AF}"/>
          </ac:picMkLst>
        </pc:picChg>
        <pc:picChg chg="add mod ord">
          <ac:chgData name="Montse Llos" userId="4a96702e8d14b7d0" providerId="LiveId" clId="{454D3907-BB84-40AC-8E2A-E9BF58046C14}" dt="2020-02-02T19:04:33.948" v="457" actId="167"/>
          <ac:picMkLst>
            <pc:docMk/>
            <pc:sldMk cId="2603731462" sldId="517"/>
            <ac:picMk id="8" creationId="{1C940D9D-F43D-4A9B-8129-4014C5B6149D}"/>
          </ac:picMkLst>
        </pc:picChg>
        <pc:picChg chg="add mod">
          <ac:chgData name="Montse Llos" userId="4a96702e8d14b7d0" providerId="LiveId" clId="{454D3907-BB84-40AC-8E2A-E9BF58046C14}" dt="2020-02-02T19:05:19.320" v="463" actId="1076"/>
          <ac:picMkLst>
            <pc:docMk/>
            <pc:sldMk cId="2603731462" sldId="517"/>
            <ac:picMk id="1028" creationId="{3C54ADF3-44DA-4E51-87ED-BB3CC8716FC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A9EED6-2B2A-4E0A-802D-649EDD23AF5E}" type="datetimeFigureOut">
              <a:rPr lang="es-ES" smtClean="0"/>
              <a:pPr/>
              <a:t>02/02/2020</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06C4DF3-8157-49A4-BBCD-49B4D2D52CE8}" type="slidenum">
              <a:rPr lang="es-ES" smtClean="0"/>
              <a:pPr/>
              <a:t>‹Nº›</a:t>
            </a:fld>
            <a:endParaRPr lang="es-ES"/>
          </a:p>
        </p:txBody>
      </p:sp>
    </p:spTree>
    <p:extLst>
      <p:ext uri="{BB962C8B-B14F-4D97-AF65-F5344CB8AC3E}">
        <p14:creationId xmlns:p14="http://schemas.microsoft.com/office/powerpoint/2010/main" val="51391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C2776F-823A-4754-81FD-0B31380701AE}" type="datetimeFigureOut">
              <a:rPr lang="es-ES" smtClean="0"/>
              <a:pPr/>
              <a:t>02/02/2020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FA99391-1EFC-47EC-A8DB-C73425545624}" type="slidenum">
              <a:rPr lang="es-ES" smtClean="0"/>
              <a:pPr/>
              <a:t>‹Nº›</a:t>
            </a:fld>
            <a:endParaRPr lang="es-ES"/>
          </a:p>
        </p:txBody>
      </p:sp>
    </p:spTree>
    <p:extLst>
      <p:ext uri="{BB962C8B-B14F-4D97-AF65-F5344CB8AC3E}">
        <p14:creationId xmlns:p14="http://schemas.microsoft.com/office/powerpoint/2010/main" val="2143071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owardsdatascience.com/introduction-to-linear-regression-and-polynomial-regression-f8adc96f31cb"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edium.com/@williamkoehrsen/random-forest-simple-explanation-377895a60d2d"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Explicar en general qué son los supervisados, poner ejemplos si</a:t>
            </a:r>
            <a:r>
              <a:rPr lang="es-ES" baseline="0" dirty="0"/>
              <a:t> hace falta. Después se explica un ejemplo.</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a:t>
            </a:fld>
            <a:endParaRPr lang="es-ES"/>
          </a:p>
        </p:txBody>
      </p:sp>
    </p:spTree>
    <p:extLst>
      <p:ext uri="{BB962C8B-B14F-4D97-AF65-F5344CB8AC3E}">
        <p14:creationId xmlns:p14="http://schemas.microsoft.com/office/powerpoint/2010/main" val="34401977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Función de relación entre peso y altura.</a:t>
            </a:r>
          </a:p>
          <a:p>
            <a:r>
              <a:rPr lang="es-ES" dirty="0"/>
              <a:t>Visualmente se puede intuir una </a:t>
            </a:r>
            <a:r>
              <a:rPr lang="es-ES" dirty="0" err="1"/>
              <a:t>linia</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11</a:t>
            </a:fld>
            <a:endParaRPr lang="es-ES"/>
          </a:p>
        </p:txBody>
      </p:sp>
    </p:spTree>
    <p:extLst>
      <p:ext uri="{BB962C8B-B14F-4D97-AF65-F5344CB8AC3E}">
        <p14:creationId xmlns:p14="http://schemas.microsoft.com/office/powerpoint/2010/main" val="30573768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Realizar en pizarra ejercicio de mover b (</a:t>
            </a:r>
            <a:r>
              <a:rPr lang="es-ES" dirty="0" err="1"/>
              <a:t>bias</a:t>
            </a:r>
            <a:r>
              <a:rPr lang="es-ES" dirty="0"/>
              <a:t>) únicamente y después introducir W (</a:t>
            </a:r>
            <a:r>
              <a:rPr lang="es-ES" dirty="0" err="1"/>
              <a:t>weight</a:t>
            </a:r>
            <a:r>
              <a:rPr lang="es-ES" dirty="0"/>
              <a:t>)</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12</a:t>
            </a:fld>
            <a:endParaRPr lang="es-ES"/>
          </a:p>
        </p:txBody>
      </p:sp>
    </p:spTree>
    <p:extLst>
      <p:ext uri="{BB962C8B-B14F-4D97-AF65-F5344CB8AC3E}">
        <p14:creationId xmlns:p14="http://schemas.microsoft.com/office/powerpoint/2010/main" val="1547435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Realizar en pizarra ejercicio de mover b (</a:t>
            </a:r>
            <a:r>
              <a:rPr lang="es-ES" dirty="0" err="1"/>
              <a:t>bias</a:t>
            </a:r>
            <a:r>
              <a:rPr lang="es-ES" dirty="0"/>
              <a:t>) únicamente y después introducir W (</a:t>
            </a:r>
            <a:r>
              <a:rPr lang="es-ES" dirty="0" err="1"/>
              <a:t>weight</a:t>
            </a:r>
            <a:r>
              <a:rPr lang="es-ES" dirty="0"/>
              <a:t>)</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13</a:t>
            </a:fld>
            <a:endParaRPr lang="es-ES"/>
          </a:p>
        </p:txBody>
      </p:sp>
    </p:spTree>
    <p:extLst>
      <p:ext uri="{BB962C8B-B14F-4D97-AF65-F5344CB8AC3E}">
        <p14:creationId xmlns:p14="http://schemas.microsoft.com/office/powerpoint/2010/main" val="3781589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Si</a:t>
            </a:r>
            <a:r>
              <a:rPr lang="es-ES" baseline="0" dirty="0"/>
              <a:t> no se cumple una función lineal también existe </a:t>
            </a:r>
            <a:r>
              <a:rPr lang="es-ES" baseline="0" dirty="0" err="1"/>
              <a:t>polinomial</a:t>
            </a:r>
            <a:r>
              <a:rPr lang="es-ES" baseline="0" dirty="0"/>
              <a:t> </a:t>
            </a:r>
            <a:r>
              <a:rPr lang="es-ES" baseline="0" dirty="0" err="1"/>
              <a:t>regression</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14</a:t>
            </a:fld>
            <a:endParaRPr lang="es-ES"/>
          </a:p>
        </p:txBody>
      </p:sp>
    </p:spTree>
    <p:extLst>
      <p:ext uri="{BB962C8B-B14F-4D97-AF65-F5344CB8AC3E}">
        <p14:creationId xmlns:p14="http://schemas.microsoft.com/office/powerpoint/2010/main" val="390733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https://www.linkedin.com/pulse/c%C3%B3mo-medir-la-accuracy-de-un-modelo-predictivo-num%C3%A9rico-montse-llos/</a:t>
            </a:r>
          </a:p>
          <a:p>
            <a:r>
              <a:rPr lang="es-ES" dirty="0"/>
              <a:t>Situar los cuadrados de los errores, maximiza los errores más grandes</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15</a:t>
            </a:fld>
            <a:endParaRPr lang="es-ES"/>
          </a:p>
        </p:txBody>
      </p:sp>
    </p:spTree>
    <p:extLst>
      <p:ext uri="{BB962C8B-B14F-4D97-AF65-F5344CB8AC3E}">
        <p14:creationId xmlns:p14="http://schemas.microsoft.com/office/powerpoint/2010/main" val="1343413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https://www.linkedin.com/pulse/c%C3%B3mo-medir-la-accuracy-de-un-modelo-predictivo-num%C3%A9rico-montse-llos/</a:t>
            </a:r>
          </a:p>
          <a:p>
            <a:endParaRPr lang="es-ES" dirty="0"/>
          </a:p>
          <a:p>
            <a:r>
              <a:rPr lang="es-ES" dirty="0"/>
              <a:t>El error</a:t>
            </a:r>
            <a:r>
              <a:rPr lang="es-ES" baseline="0" dirty="0"/>
              <a:t> ponderado permite dar un valor según los datos introducidos. Que es peor ?No es lo mismo una predicción de 20 si el valor real era 15, que un error de 1500 si el valor real era 1200</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16</a:t>
            </a:fld>
            <a:endParaRPr lang="es-ES"/>
          </a:p>
        </p:txBody>
      </p:sp>
    </p:spTree>
    <p:extLst>
      <p:ext uri="{BB962C8B-B14F-4D97-AF65-F5344CB8AC3E}">
        <p14:creationId xmlns:p14="http://schemas.microsoft.com/office/powerpoint/2010/main" val="840077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https://www.linkedin.com/pulse/c%C3%B3mo-medir-la-accuracy-de-un-modelo-predictivo-num%C3%A9rico-montse-llos/</a:t>
            </a:r>
          </a:p>
          <a:p>
            <a:endParaRPr lang="es-ES" dirty="0"/>
          </a:p>
          <a:p>
            <a:r>
              <a:rPr lang="es-ES" dirty="0"/>
              <a:t>Error ponderado o normalización de </a:t>
            </a:r>
            <a:r>
              <a:rPr lang="es-ES" baseline="0" dirty="0"/>
              <a:t>datos</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17</a:t>
            </a:fld>
            <a:endParaRPr lang="es-ES"/>
          </a:p>
        </p:txBody>
      </p:sp>
    </p:spTree>
    <p:extLst>
      <p:ext uri="{BB962C8B-B14F-4D97-AF65-F5344CB8AC3E}">
        <p14:creationId xmlns:p14="http://schemas.microsoft.com/office/powerpoint/2010/main" val="619831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https://medium.com/coinmonks/linear-regression-bf5141ce9ac8</a:t>
            </a:r>
          </a:p>
          <a:p>
            <a:endParaRPr lang="es-ES" dirty="0"/>
          </a:p>
          <a:p>
            <a:r>
              <a:rPr lang="es-ES" dirty="0"/>
              <a:t>El </a:t>
            </a:r>
            <a:r>
              <a:rPr lang="es-ES" dirty="0" err="1"/>
              <a:t>learning</a:t>
            </a:r>
            <a:r>
              <a:rPr lang="es-ES" dirty="0"/>
              <a:t> </a:t>
            </a:r>
            <a:r>
              <a:rPr lang="es-ES" dirty="0" err="1"/>
              <a:t>rate</a:t>
            </a:r>
            <a:r>
              <a:rPr lang="es-ES" dirty="0"/>
              <a:t> es un parámetro de la regresión lineal. Tiene un valor entre 0 y 1</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18</a:t>
            </a:fld>
            <a:endParaRPr lang="es-ES"/>
          </a:p>
        </p:txBody>
      </p:sp>
    </p:spTree>
    <p:extLst>
      <p:ext uri="{BB962C8B-B14F-4D97-AF65-F5344CB8AC3E}">
        <p14:creationId xmlns:p14="http://schemas.microsoft.com/office/powerpoint/2010/main" val="2828276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https://medium.com/coinmonks/linear-regression-bf5141ce9ac8</a:t>
            </a:r>
          </a:p>
          <a:p>
            <a:endParaRPr lang="es-ES" dirty="0"/>
          </a:p>
          <a:p>
            <a:r>
              <a:rPr lang="es-ES" dirty="0"/>
              <a:t>El </a:t>
            </a:r>
            <a:r>
              <a:rPr lang="es-ES" dirty="0" err="1"/>
              <a:t>learning</a:t>
            </a:r>
            <a:r>
              <a:rPr lang="es-ES" dirty="0"/>
              <a:t> </a:t>
            </a:r>
            <a:r>
              <a:rPr lang="es-ES" dirty="0" err="1"/>
              <a:t>rate</a:t>
            </a:r>
            <a:r>
              <a:rPr lang="es-ES" dirty="0"/>
              <a:t> es un parámetro de la regresión lineal. Tiene un valor entre 0 y 1</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19</a:t>
            </a:fld>
            <a:endParaRPr lang="es-ES"/>
          </a:p>
        </p:txBody>
      </p:sp>
    </p:spTree>
    <p:extLst>
      <p:ext uri="{BB962C8B-B14F-4D97-AF65-F5344CB8AC3E}">
        <p14:creationId xmlns:p14="http://schemas.microsoft.com/office/powerpoint/2010/main" val="1034072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https://medium.com/coinmonks/linear-regression-bf5141ce9ac8</a:t>
            </a:r>
          </a:p>
          <a:p>
            <a:endParaRPr lang="es-ES" dirty="0"/>
          </a:p>
          <a:p>
            <a:r>
              <a:rPr lang="es-ES" dirty="0"/>
              <a:t>El </a:t>
            </a:r>
            <a:r>
              <a:rPr lang="es-ES" dirty="0" err="1"/>
              <a:t>learning</a:t>
            </a:r>
            <a:r>
              <a:rPr lang="es-ES" dirty="0"/>
              <a:t> </a:t>
            </a:r>
            <a:r>
              <a:rPr lang="es-ES" dirty="0" err="1"/>
              <a:t>rate</a:t>
            </a:r>
            <a:r>
              <a:rPr lang="es-ES" dirty="0"/>
              <a:t> es un parámetro de la regresión lineal. Tiene un valor entre 0 y 1</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20</a:t>
            </a:fld>
            <a:endParaRPr lang="es-ES"/>
          </a:p>
        </p:txBody>
      </p:sp>
    </p:spTree>
    <p:extLst>
      <p:ext uri="{BB962C8B-B14F-4D97-AF65-F5344CB8AC3E}">
        <p14:creationId xmlns:p14="http://schemas.microsoft.com/office/powerpoint/2010/main" val="204004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El objetivo de este tema es que entiendan la diferencia entre supervisado y sin supervisión.</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3</a:t>
            </a:fld>
            <a:endParaRPr lang="es-ES"/>
          </a:p>
        </p:txBody>
      </p:sp>
    </p:spTree>
    <p:extLst>
      <p:ext uri="{BB962C8B-B14F-4D97-AF65-F5344CB8AC3E}">
        <p14:creationId xmlns:p14="http://schemas.microsoft.com/office/powerpoint/2010/main" val="1227023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https://medium.com/coinmonks/linear-regression-bf5141ce9ac8</a:t>
            </a:r>
          </a:p>
          <a:p>
            <a:endParaRPr lang="es-ES" dirty="0"/>
          </a:p>
          <a:p>
            <a:r>
              <a:rPr lang="es-ES" dirty="0"/>
              <a:t>El </a:t>
            </a:r>
            <a:r>
              <a:rPr lang="es-ES" dirty="0" err="1"/>
              <a:t>learning</a:t>
            </a:r>
            <a:r>
              <a:rPr lang="es-ES" dirty="0"/>
              <a:t> </a:t>
            </a:r>
            <a:r>
              <a:rPr lang="es-ES" dirty="0" err="1"/>
              <a:t>rate</a:t>
            </a:r>
            <a:r>
              <a:rPr lang="es-ES" dirty="0"/>
              <a:t> es un parámetro de la regresión lineal. Tiene un valor entre 0 y 1</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21</a:t>
            </a:fld>
            <a:endParaRPr lang="es-ES"/>
          </a:p>
        </p:txBody>
      </p:sp>
    </p:spTree>
    <p:extLst>
      <p:ext uri="{BB962C8B-B14F-4D97-AF65-F5344CB8AC3E}">
        <p14:creationId xmlns:p14="http://schemas.microsoft.com/office/powerpoint/2010/main" val="2422894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https://medium.com/coinmonks/linear-regression-bf5141ce9ac8</a:t>
            </a:r>
          </a:p>
          <a:p>
            <a:endParaRPr lang="es-ES" dirty="0"/>
          </a:p>
          <a:p>
            <a:r>
              <a:rPr lang="es-ES" dirty="0"/>
              <a:t>El </a:t>
            </a:r>
            <a:r>
              <a:rPr lang="es-ES" dirty="0" err="1"/>
              <a:t>learning</a:t>
            </a:r>
            <a:r>
              <a:rPr lang="es-ES" dirty="0"/>
              <a:t> </a:t>
            </a:r>
            <a:r>
              <a:rPr lang="es-ES" dirty="0" err="1"/>
              <a:t>rate</a:t>
            </a:r>
            <a:r>
              <a:rPr lang="es-ES" dirty="0"/>
              <a:t> es un parámetro de la regresión lineal. Tiene un valor entre 0 y 1</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22</a:t>
            </a:fld>
            <a:endParaRPr lang="es-ES"/>
          </a:p>
        </p:txBody>
      </p:sp>
    </p:spTree>
    <p:extLst>
      <p:ext uri="{BB962C8B-B14F-4D97-AF65-F5344CB8AC3E}">
        <p14:creationId xmlns:p14="http://schemas.microsoft.com/office/powerpoint/2010/main" val="715173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Primero abrir </a:t>
            </a:r>
            <a:r>
              <a:rPr lang="es-ES" dirty="0" err="1"/>
              <a:t>Jupyter</a:t>
            </a:r>
            <a:r>
              <a:rPr lang="es-ES" dirty="0"/>
              <a:t> Notebook </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23</a:t>
            </a:fld>
            <a:endParaRPr lang="es-ES"/>
          </a:p>
        </p:txBody>
      </p:sp>
    </p:spTree>
    <p:extLst>
      <p:ext uri="{BB962C8B-B14F-4D97-AF65-F5344CB8AC3E}">
        <p14:creationId xmlns:p14="http://schemas.microsoft.com/office/powerpoint/2010/main" val="1430348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Ejercicio complementario =&gt; Probar la regresión lineal con las otras librerías  de Python y hacer una comparativa</a:t>
            </a:r>
          </a:p>
          <a:p>
            <a:r>
              <a:rPr lang="es-ES" dirty="0"/>
              <a:t>https://medium.freecodecamp.org/data-science-with-python-8-ways-to-do-linear-regression-and-measure-their-speed-b5577d75f8b	</a:t>
            </a:r>
          </a:p>
          <a:p>
            <a:r>
              <a:rPr lang="es-ES" dirty="0"/>
              <a:t>https://github.com/tirthajyoti/Machine-Learning-with-Python/blob/master/Linear_Regression_Methods.ipynb</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24</a:t>
            </a:fld>
            <a:endParaRPr lang="es-ES"/>
          </a:p>
        </p:txBody>
      </p:sp>
    </p:spTree>
    <p:extLst>
      <p:ext uri="{BB962C8B-B14F-4D97-AF65-F5344CB8AC3E}">
        <p14:creationId xmlns:p14="http://schemas.microsoft.com/office/powerpoint/2010/main" val="3198048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Explicar el ejemplo de las casas y los precios en la pizarra.</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25</a:t>
            </a:fld>
            <a:endParaRPr lang="es-ES"/>
          </a:p>
        </p:txBody>
      </p:sp>
    </p:spTree>
    <p:extLst>
      <p:ext uri="{BB962C8B-B14F-4D97-AF65-F5344CB8AC3E}">
        <p14:creationId xmlns:p14="http://schemas.microsoft.com/office/powerpoint/2010/main" val="4152912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hlinkClick r:id="rId3"/>
              </a:rPr>
              <a:t>https://towardsdatascience.com/introduction-to-linear-regression-and-polynomial-regression-f8adc96f31cb</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26</a:t>
            </a:fld>
            <a:endParaRPr lang="es-ES"/>
          </a:p>
        </p:txBody>
      </p:sp>
    </p:spTree>
    <p:extLst>
      <p:ext uri="{BB962C8B-B14F-4D97-AF65-F5344CB8AC3E}">
        <p14:creationId xmlns:p14="http://schemas.microsoft.com/office/powerpoint/2010/main" val="2480298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hlinkClick r:id="rId3"/>
              </a:rPr>
              <a:t>https://medium.com/@williamkoehrsen/random-forest-simple-explanation-377895a60d2d</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27</a:t>
            </a:fld>
            <a:endParaRPr lang="es-ES"/>
          </a:p>
        </p:txBody>
      </p:sp>
    </p:spTree>
    <p:extLst>
      <p:ext uri="{BB962C8B-B14F-4D97-AF65-F5344CB8AC3E}">
        <p14:creationId xmlns:p14="http://schemas.microsoft.com/office/powerpoint/2010/main" val="4035451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28</a:t>
            </a:fld>
            <a:endParaRPr lang="es-ES"/>
          </a:p>
        </p:txBody>
      </p:sp>
    </p:spTree>
    <p:extLst>
      <p:ext uri="{BB962C8B-B14F-4D97-AF65-F5344CB8AC3E}">
        <p14:creationId xmlns:p14="http://schemas.microsoft.com/office/powerpoint/2010/main" val="3139450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29</a:t>
            </a:fld>
            <a:endParaRPr lang="es-ES"/>
          </a:p>
        </p:txBody>
      </p:sp>
    </p:spTree>
    <p:extLst>
      <p:ext uri="{BB962C8B-B14F-4D97-AF65-F5344CB8AC3E}">
        <p14:creationId xmlns:p14="http://schemas.microsoft.com/office/powerpoint/2010/main" val="2376199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30</a:t>
            </a:fld>
            <a:endParaRPr lang="es-ES"/>
          </a:p>
        </p:txBody>
      </p:sp>
    </p:spTree>
    <p:extLst>
      <p:ext uri="{BB962C8B-B14F-4D97-AF65-F5344CB8AC3E}">
        <p14:creationId xmlns:p14="http://schemas.microsoft.com/office/powerpoint/2010/main" val="260238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Explicar en general qué son los supervisados, poner ejemplos si</a:t>
            </a:r>
            <a:r>
              <a:rPr lang="es-ES" baseline="0" dirty="0"/>
              <a:t> hace falta. Después se explica un ejemplo.</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4</a:t>
            </a:fld>
            <a:endParaRPr lang="es-ES"/>
          </a:p>
        </p:txBody>
      </p:sp>
    </p:spTree>
    <p:extLst>
      <p:ext uri="{BB962C8B-B14F-4D97-AF65-F5344CB8AC3E}">
        <p14:creationId xmlns:p14="http://schemas.microsoft.com/office/powerpoint/2010/main" val="5951372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En la NN para regresión logística, la sigmoide </a:t>
            </a:r>
            <a:r>
              <a:rPr lang="es-ES" dirty="0" err="1"/>
              <a:t>actua</a:t>
            </a:r>
            <a:r>
              <a:rPr lang="es-ES" dirty="0"/>
              <a:t> como función de activación</a:t>
            </a:r>
          </a:p>
          <a:p>
            <a:r>
              <a:rPr lang="es-ES" dirty="0"/>
              <a:t>El perceptrón (o nodo de la red neuronal) tiene una salida de 0 o 1 (no hay término intermedio)</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31</a:t>
            </a:fld>
            <a:endParaRPr lang="es-ES"/>
          </a:p>
        </p:txBody>
      </p:sp>
    </p:spTree>
    <p:extLst>
      <p:ext uri="{BB962C8B-B14F-4D97-AF65-F5344CB8AC3E}">
        <p14:creationId xmlns:p14="http://schemas.microsoft.com/office/powerpoint/2010/main" val="3297043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32</a:t>
            </a:fld>
            <a:endParaRPr lang="es-ES"/>
          </a:p>
        </p:txBody>
      </p:sp>
    </p:spTree>
    <p:extLst>
      <p:ext uri="{BB962C8B-B14F-4D97-AF65-F5344CB8AC3E}">
        <p14:creationId xmlns:p14="http://schemas.microsoft.com/office/powerpoint/2010/main" val="30914525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33</a:t>
            </a:fld>
            <a:endParaRPr lang="es-ES"/>
          </a:p>
        </p:txBody>
      </p:sp>
    </p:spTree>
    <p:extLst>
      <p:ext uri="{BB962C8B-B14F-4D97-AF65-F5344CB8AC3E}">
        <p14:creationId xmlns:p14="http://schemas.microsoft.com/office/powerpoint/2010/main" val="235201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0" dirty="0"/>
              <a:t>Explicar a fondo el ejemplo de las casas.</a:t>
            </a:r>
          </a:p>
          <a:p>
            <a:r>
              <a:rPr lang="es-ES" b="0" dirty="0"/>
              <a:t>Explicar a fondo también el ejemplo de los tumores</a:t>
            </a:r>
          </a:p>
          <a:p>
            <a:r>
              <a:rPr lang="es-ES" b="0" dirty="0"/>
              <a:t>Explicar com</a:t>
            </a:r>
            <a:r>
              <a:rPr lang="es-ES" b="0" baseline="0" dirty="0"/>
              <a:t>o funciona con reconocimiento facial </a:t>
            </a:r>
            <a:r>
              <a:rPr lang="es-ES" b="0" baseline="0" dirty="0">
                <a:sym typeface="Wingdings" pitchFamily="2" charset="2"/>
              </a:rPr>
              <a:t> Que aprende y aprende de caras y luego encuentra las mismas</a:t>
            </a:r>
          </a:p>
          <a:p>
            <a:r>
              <a:rPr lang="es-ES" b="0" baseline="0" dirty="0">
                <a:sym typeface="Wingdings" pitchFamily="2" charset="2"/>
              </a:rPr>
              <a:t>Explicar como funciona con los números también, se le pasan números, se le dice que son y luego los identifica.</a:t>
            </a:r>
            <a:endParaRPr lang="es-ES" b="0"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5</a:t>
            </a:fld>
            <a:endParaRPr lang="es-ES"/>
          </a:p>
        </p:txBody>
      </p:sp>
    </p:spTree>
    <p:extLst>
      <p:ext uri="{BB962C8B-B14F-4D97-AF65-F5344CB8AC3E}">
        <p14:creationId xmlns:p14="http://schemas.microsoft.com/office/powerpoint/2010/main" val="59513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b="0" dirty="0"/>
              <a:t>Explicar a fondo el ejemplo de las casas.</a:t>
            </a:r>
          </a:p>
          <a:p>
            <a:r>
              <a:rPr lang="es-ES" b="0" dirty="0"/>
              <a:t>Explicar a fondo también el ejemplo de los tumores</a:t>
            </a:r>
          </a:p>
          <a:p>
            <a:r>
              <a:rPr lang="es-ES" b="0" dirty="0"/>
              <a:t>Explicar com</a:t>
            </a:r>
            <a:r>
              <a:rPr lang="es-ES" b="0" baseline="0" dirty="0"/>
              <a:t>o funciona con reconocimiento facial </a:t>
            </a:r>
            <a:r>
              <a:rPr lang="es-ES" b="0" baseline="0" dirty="0">
                <a:sym typeface="Wingdings" pitchFamily="2" charset="2"/>
              </a:rPr>
              <a:t> Que aprende y aprende de caras y luego encuentra las mismas</a:t>
            </a:r>
          </a:p>
          <a:p>
            <a:r>
              <a:rPr lang="es-ES" b="0" baseline="0" dirty="0">
                <a:sym typeface="Wingdings" pitchFamily="2" charset="2"/>
              </a:rPr>
              <a:t>Explicar como funciona con los números también, se le pasan números, se le dice que son y luego los identifica.</a:t>
            </a:r>
          </a:p>
          <a:p>
            <a:r>
              <a:rPr lang="es-ES" b="0" baseline="0" dirty="0" err="1">
                <a:sym typeface="Wingdings" pitchFamily="2" charset="2"/>
              </a:rPr>
              <a:t>VeriPol</a:t>
            </a:r>
            <a:r>
              <a:rPr lang="es-ES" b="0" baseline="0" dirty="0">
                <a:sym typeface="Wingdings" pitchFamily="2" charset="2"/>
              </a:rPr>
              <a:t> =&gt; Implantado en Policía </a:t>
            </a:r>
            <a:r>
              <a:rPr lang="es-ES" b="0" baseline="0" dirty="0" err="1">
                <a:sym typeface="Wingdings" pitchFamily="2" charset="2"/>
              </a:rPr>
              <a:t>Española,con</a:t>
            </a:r>
            <a:r>
              <a:rPr lang="es-ES" b="0" baseline="0" dirty="0">
                <a:sym typeface="Wingdings" pitchFamily="2" charset="2"/>
              </a:rPr>
              <a:t> acierto del 90%</a:t>
            </a:r>
            <a:endParaRPr lang="es-ES" b="0"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6</a:t>
            </a:fld>
            <a:endParaRPr lang="es-ES"/>
          </a:p>
        </p:txBody>
      </p:sp>
    </p:spTree>
    <p:extLst>
      <p:ext uri="{BB962C8B-B14F-4D97-AF65-F5344CB8AC3E}">
        <p14:creationId xmlns:p14="http://schemas.microsoft.com/office/powerpoint/2010/main" val="595137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Explicar el ejemplo de las casas y los precios en la pizarra.</a:t>
            </a:r>
          </a:p>
          <a:p>
            <a:r>
              <a:rPr lang="es-ES" dirty="0"/>
              <a:t>https://towardsdatascience.com/selecting-the-best-machine-learning-algorithm-for-your-regression-problem-20c330bad4ef</a:t>
            </a:r>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7</a:t>
            </a:fld>
            <a:endParaRPr lang="es-ES"/>
          </a:p>
        </p:txBody>
      </p:sp>
    </p:spTree>
    <p:extLst>
      <p:ext uri="{BB962C8B-B14F-4D97-AF65-F5344CB8AC3E}">
        <p14:creationId xmlns:p14="http://schemas.microsoft.com/office/powerpoint/2010/main" val="2887867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Explicar el ejemplo de las casas y los precios en la pizarra.</a:t>
            </a:r>
          </a:p>
          <a:p>
            <a:r>
              <a:rPr lang="es-ES" dirty="0" err="1"/>
              <a:t>Manufacturing</a:t>
            </a:r>
            <a:r>
              <a:rPr lang="es-ES" dirty="0"/>
              <a:t>: Relación entre</a:t>
            </a:r>
            <a:r>
              <a:rPr lang="es-ES" baseline="0" dirty="0"/>
              <a:t> la resistencia a la compresión del hormigón según se varíe las cantidades de cemento, agua, áridos,…</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8</a:t>
            </a:fld>
            <a:endParaRPr lang="es-ES"/>
          </a:p>
        </p:txBody>
      </p:sp>
    </p:spTree>
    <p:extLst>
      <p:ext uri="{BB962C8B-B14F-4D97-AF65-F5344CB8AC3E}">
        <p14:creationId xmlns:p14="http://schemas.microsoft.com/office/powerpoint/2010/main" val="331481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Explicar muy</a:t>
            </a:r>
            <a:r>
              <a:rPr lang="es-ES" baseline="0" dirty="0"/>
              <a:t> por encima el caso de la función sigmoidea. Y un ejemplo de tumores.</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9</a:t>
            </a:fld>
            <a:endParaRPr lang="es-ES"/>
          </a:p>
        </p:txBody>
      </p:sp>
    </p:spTree>
    <p:extLst>
      <p:ext uri="{BB962C8B-B14F-4D97-AF65-F5344CB8AC3E}">
        <p14:creationId xmlns:p14="http://schemas.microsoft.com/office/powerpoint/2010/main" val="4200371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s-ES" dirty="0"/>
              <a:t>Si</a:t>
            </a:r>
            <a:r>
              <a:rPr lang="es-ES" baseline="0" dirty="0"/>
              <a:t> no se cumple una función lineal también existe </a:t>
            </a:r>
            <a:r>
              <a:rPr lang="es-ES" baseline="0" dirty="0" err="1"/>
              <a:t>polinomial</a:t>
            </a:r>
            <a:r>
              <a:rPr lang="es-ES" baseline="0" dirty="0"/>
              <a:t> </a:t>
            </a:r>
            <a:r>
              <a:rPr lang="es-ES" baseline="0" dirty="0" err="1"/>
              <a:t>regression</a:t>
            </a:r>
            <a:endParaRPr lang="es-ES" dirty="0"/>
          </a:p>
        </p:txBody>
      </p:sp>
      <p:sp>
        <p:nvSpPr>
          <p:cNvPr id="4" name="3 Marcador de número de diapositiva"/>
          <p:cNvSpPr>
            <a:spLocks noGrp="1"/>
          </p:cNvSpPr>
          <p:nvPr>
            <p:ph type="sldNum" sz="quarter" idx="10"/>
          </p:nvPr>
        </p:nvSpPr>
        <p:spPr/>
        <p:txBody>
          <a:bodyPr/>
          <a:lstStyle/>
          <a:p>
            <a:fld id="{1FA99391-1EFC-47EC-A8DB-C73425545624}" type="slidenum">
              <a:rPr lang="es-ES" smtClean="0"/>
              <a:pPr/>
              <a:t>10</a:t>
            </a:fld>
            <a:endParaRPr lang="es-ES"/>
          </a:p>
        </p:txBody>
      </p:sp>
    </p:spTree>
    <p:extLst>
      <p:ext uri="{BB962C8B-B14F-4D97-AF65-F5344CB8AC3E}">
        <p14:creationId xmlns:p14="http://schemas.microsoft.com/office/powerpoint/2010/main" val="39352289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a:t>Clic para editar título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lvl1pPr>
              <a:defRPr/>
            </a:lvl1pPr>
          </a:lstStyle>
          <a:p>
            <a:fld id="{8BCE1398-3BFD-4D01-941E-1B0DA0110DBE}" type="datetime1">
              <a:rPr lang="es-ES_tradnl" smtClean="0"/>
              <a:pPr/>
              <a:t>02/02/2020</a:t>
            </a:fld>
            <a:endParaRPr lang="es-ES_tradnl"/>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a:lvl1pPr>
          </a:lstStyle>
          <a:p>
            <a:fld id="{27DD655E-524D-4607-9BD4-0028F593F8DC}" type="slidenum">
              <a:rPr lang="es-ES_tradnl"/>
              <a:pPr/>
              <a:t>‹Nº›</a:t>
            </a:fld>
            <a:endParaRPr lang="es-ES_tradnl"/>
          </a:p>
        </p:txBody>
      </p:sp>
      <p:pic>
        <p:nvPicPr>
          <p:cNvPr id="1026" name="Picture 2" descr="L:\mkt\ICECILIA\EAE\IMAGEN CORPORATIVA\RENOVACIÓN DE IMAGEN CORPORATIVA EAE\IMAGEN 2012\PIEZAS\SIMULACIÓN WELCOME PACK\franja superior.jpg"/>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4217" y="-4192"/>
            <a:ext cx="9139783" cy="71160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L:\mkt\ICECILIA\EAE\IMAGEN CORPORATIVA\RENOVACIÓN DE IMAGEN CORPORATIVA EAE\IMAGEN 2012\PIEZAS\SIMULACIÓN WELCOME PACK\franja_1.jpg"/>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0" y="6280361"/>
            <a:ext cx="7164288" cy="577640"/>
          </a:xfrm>
          <a:prstGeom prst="rect">
            <a:avLst/>
          </a:prstGeom>
          <a:noFill/>
          <a:extLst>
            <a:ext uri="{909E8E84-426E-40DD-AFC4-6F175D3DCCD1}">
              <a14:hiddenFill xmlns:a14="http://schemas.microsoft.com/office/drawing/2010/main">
                <a:solidFill>
                  <a:srgbClr val="FFFFFF"/>
                </a:solidFill>
              </a14:hiddenFill>
            </a:ext>
          </a:extLst>
        </p:spPr>
      </p:pic>
      <p:sp>
        <p:nvSpPr>
          <p:cNvPr id="9" name="8 CuadroTexto"/>
          <p:cNvSpPr txBox="1"/>
          <p:nvPr userDrawn="1"/>
        </p:nvSpPr>
        <p:spPr>
          <a:xfrm>
            <a:off x="4067944" y="163514"/>
            <a:ext cx="4896544" cy="369332"/>
          </a:xfrm>
          <a:prstGeom prst="rect">
            <a:avLst/>
          </a:prstGeom>
          <a:noFill/>
        </p:spPr>
        <p:txBody>
          <a:bodyPr wrap="square" rtlCol="0">
            <a:spAutoFit/>
          </a:bodyPr>
          <a:lstStyle/>
          <a:p>
            <a:pPr algn="r"/>
            <a:r>
              <a:rPr lang="es-ES" b="1" i="1" dirty="0">
                <a:solidFill>
                  <a:schemeClr val="bg1"/>
                </a:solidFill>
                <a:latin typeface="Georgia" pitchFamily="18" charset="0"/>
              </a:rPr>
              <a:t>Data </a:t>
            </a:r>
            <a:r>
              <a:rPr lang="es-ES" b="1" i="1" dirty="0" err="1">
                <a:solidFill>
                  <a:schemeClr val="bg1"/>
                </a:solidFill>
                <a:latin typeface="Georgia" pitchFamily="18" charset="0"/>
              </a:rPr>
              <a:t>Science</a:t>
            </a:r>
            <a:endParaRPr lang="es-ES" b="1" i="1" dirty="0">
              <a:solidFill>
                <a:schemeClr val="bg1"/>
              </a:solidFill>
              <a:latin typeface="Georgia" pitchFamily="18" charset="0"/>
            </a:endParaRPr>
          </a:p>
        </p:txBody>
      </p:sp>
    </p:spTree>
    <p:extLst>
      <p:ext uri="{BB962C8B-B14F-4D97-AF65-F5344CB8AC3E}">
        <p14:creationId xmlns:p14="http://schemas.microsoft.com/office/powerpoint/2010/main" val="1942177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fld id="{01392B42-A534-4ADE-842D-06404F100598}" type="datetime1">
              <a:rPr lang="es-ES_tradnl" smtClean="0"/>
              <a:pPr/>
              <a:t>02/02/2020</a:t>
            </a:fld>
            <a:endParaRPr lang="es-ES_tradnl"/>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a:lvl1pPr>
          </a:lstStyle>
          <a:p>
            <a:fld id="{E6E95A57-2845-44B2-9AFC-C85176DD49C4}" type="slidenum">
              <a:rPr lang="es-ES_tradnl"/>
              <a:pPr/>
              <a:t>‹Nº›</a:t>
            </a:fld>
            <a:endParaRPr lang="es-ES_tradnl"/>
          </a:p>
        </p:txBody>
      </p:sp>
    </p:spTree>
    <p:extLst>
      <p:ext uri="{BB962C8B-B14F-4D97-AF65-F5344CB8AC3E}">
        <p14:creationId xmlns:p14="http://schemas.microsoft.com/office/powerpoint/2010/main" val="19064911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fld id="{AB915361-04B0-4BF5-9E64-6E368254CB04}" type="datetime1">
              <a:rPr lang="es-ES_tradnl" smtClean="0"/>
              <a:pPr/>
              <a:t>02/02/2020</a:t>
            </a:fld>
            <a:endParaRPr lang="es-ES_tradnl"/>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a:lvl1pPr>
          </a:lstStyle>
          <a:p>
            <a:fld id="{33D4C74B-1414-42B3-A37D-FFDD4EFEF82F}" type="slidenum">
              <a:rPr lang="es-ES_tradnl"/>
              <a:pPr/>
              <a:t>‹Nº›</a:t>
            </a:fld>
            <a:endParaRPr lang="es-ES_tradnl"/>
          </a:p>
        </p:txBody>
      </p:sp>
    </p:spTree>
    <p:extLst>
      <p:ext uri="{BB962C8B-B14F-4D97-AF65-F5344CB8AC3E}">
        <p14:creationId xmlns:p14="http://schemas.microsoft.com/office/powerpoint/2010/main" val="13456210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lvl1pPr>
              <a:defRPr/>
            </a:lvl1pPr>
          </a:lstStyle>
          <a:p>
            <a:fld id="{0D9DB434-4748-4496-908B-152D1997B8AD}" type="datetime1">
              <a:rPr lang="es-ES_tradnl" smtClean="0"/>
              <a:pPr/>
              <a:t>02/02/2020</a:t>
            </a:fld>
            <a:endParaRPr lang="es-ES_tradnl"/>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a:lvl1pPr>
          </a:lstStyle>
          <a:p>
            <a:fld id="{0C215D2F-FB2A-447B-BF4B-541ECD2FBD50}" type="slidenum">
              <a:rPr lang="es-ES_tradnl"/>
              <a:pPr/>
              <a:t>‹Nº›</a:t>
            </a:fld>
            <a:endParaRPr lang="es-ES_tradnl"/>
          </a:p>
        </p:txBody>
      </p:sp>
    </p:spTree>
    <p:extLst>
      <p:ext uri="{BB962C8B-B14F-4D97-AF65-F5344CB8AC3E}">
        <p14:creationId xmlns:p14="http://schemas.microsoft.com/office/powerpoint/2010/main" val="2893813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a:t>Clic para editar título</a:t>
            </a:r>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lvl1pPr>
              <a:defRPr/>
            </a:lvl1pPr>
          </a:lstStyle>
          <a:p>
            <a:fld id="{FACCCF48-D5E0-46F7-9FEC-055977A227A9}" type="datetime1">
              <a:rPr lang="es-ES_tradnl" smtClean="0"/>
              <a:pPr/>
              <a:t>02/02/2020</a:t>
            </a:fld>
            <a:endParaRPr lang="es-ES_tradnl"/>
          </a:p>
        </p:txBody>
      </p:sp>
      <p:sp>
        <p:nvSpPr>
          <p:cNvPr id="5" name="Marcador de pie de página 4"/>
          <p:cNvSpPr>
            <a:spLocks noGrp="1"/>
          </p:cNvSpPr>
          <p:nvPr>
            <p:ph type="ftr" sz="quarter" idx="11"/>
          </p:nvPr>
        </p:nvSpPr>
        <p:spPr/>
        <p:txBody>
          <a:bodyPr/>
          <a:lstStyle>
            <a:lvl1pPr>
              <a:defRPr/>
            </a:lvl1pPr>
          </a:lstStyle>
          <a:p>
            <a:endParaRPr lang="es-ES"/>
          </a:p>
        </p:txBody>
      </p:sp>
      <p:sp>
        <p:nvSpPr>
          <p:cNvPr id="6" name="Marcador de número de diapositiva 5"/>
          <p:cNvSpPr>
            <a:spLocks noGrp="1"/>
          </p:cNvSpPr>
          <p:nvPr>
            <p:ph type="sldNum" sz="quarter" idx="12"/>
          </p:nvPr>
        </p:nvSpPr>
        <p:spPr/>
        <p:txBody>
          <a:bodyPr/>
          <a:lstStyle>
            <a:lvl1pPr>
              <a:defRPr/>
            </a:lvl1pPr>
          </a:lstStyle>
          <a:p>
            <a:fld id="{C4D84F4C-C925-41ED-BCF0-7FAE5716C5AD}" type="slidenum">
              <a:rPr lang="es-ES_tradnl"/>
              <a:pPr/>
              <a:t>‹Nº›</a:t>
            </a:fld>
            <a:endParaRPr lang="es-ES_tradnl"/>
          </a:p>
        </p:txBody>
      </p:sp>
    </p:spTree>
    <p:extLst>
      <p:ext uri="{BB962C8B-B14F-4D97-AF65-F5344CB8AC3E}">
        <p14:creationId xmlns:p14="http://schemas.microsoft.com/office/powerpoint/2010/main" val="442685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3"/>
          <p:cNvSpPr>
            <a:spLocks noGrp="1"/>
          </p:cNvSpPr>
          <p:nvPr>
            <p:ph type="dt" sz="half" idx="10"/>
          </p:nvPr>
        </p:nvSpPr>
        <p:spPr/>
        <p:txBody>
          <a:bodyPr/>
          <a:lstStyle>
            <a:lvl1pPr>
              <a:defRPr/>
            </a:lvl1pPr>
          </a:lstStyle>
          <a:p>
            <a:fld id="{5F8EA1D1-F127-47B6-8ED2-BAC9234C9F0D}" type="datetime1">
              <a:rPr lang="es-ES_tradnl" smtClean="0"/>
              <a:pPr/>
              <a:t>02/02/2020</a:t>
            </a:fld>
            <a:endParaRPr lang="es-ES_tradnl"/>
          </a:p>
        </p:txBody>
      </p:sp>
      <p:sp>
        <p:nvSpPr>
          <p:cNvPr id="6" name="Marcador de pie de página 4"/>
          <p:cNvSpPr>
            <a:spLocks noGrp="1"/>
          </p:cNvSpPr>
          <p:nvPr>
            <p:ph type="ftr" sz="quarter" idx="11"/>
          </p:nvPr>
        </p:nvSpPr>
        <p:spPr/>
        <p:txBody>
          <a:bodyPr/>
          <a:lstStyle>
            <a:lvl1pPr>
              <a:defRPr/>
            </a:lvl1pPr>
          </a:lstStyle>
          <a:p>
            <a:endParaRPr lang="es-ES"/>
          </a:p>
        </p:txBody>
      </p:sp>
      <p:sp>
        <p:nvSpPr>
          <p:cNvPr id="7" name="Marcador de número de diapositiva 5"/>
          <p:cNvSpPr>
            <a:spLocks noGrp="1"/>
          </p:cNvSpPr>
          <p:nvPr>
            <p:ph type="sldNum" sz="quarter" idx="12"/>
          </p:nvPr>
        </p:nvSpPr>
        <p:spPr/>
        <p:txBody>
          <a:bodyPr/>
          <a:lstStyle>
            <a:lvl1pPr>
              <a:defRPr/>
            </a:lvl1pPr>
          </a:lstStyle>
          <a:p>
            <a:fld id="{C87B817A-200D-4F46-87F8-0499C0BBAEAC}" type="slidenum">
              <a:rPr lang="es-ES_tradnl"/>
              <a:pPr/>
              <a:t>‹Nº›</a:t>
            </a:fld>
            <a:endParaRPr lang="es-ES_tradnl"/>
          </a:p>
        </p:txBody>
      </p:sp>
    </p:spTree>
    <p:extLst>
      <p:ext uri="{BB962C8B-B14F-4D97-AF65-F5344CB8AC3E}">
        <p14:creationId xmlns:p14="http://schemas.microsoft.com/office/powerpoint/2010/main" val="343106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a:t>Clic para editar título</a:t>
            </a:r>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3"/>
          <p:cNvSpPr>
            <a:spLocks noGrp="1"/>
          </p:cNvSpPr>
          <p:nvPr>
            <p:ph type="dt" sz="half" idx="10"/>
          </p:nvPr>
        </p:nvSpPr>
        <p:spPr/>
        <p:txBody>
          <a:bodyPr/>
          <a:lstStyle>
            <a:lvl1pPr>
              <a:defRPr/>
            </a:lvl1pPr>
          </a:lstStyle>
          <a:p>
            <a:fld id="{0A468EB0-6D16-4974-A095-BD7707F257BD}" type="datetime1">
              <a:rPr lang="es-ES_tradnl" smtClean="0"/>
              <a:pPr/>
              <a:t>02/02/2020</a:t>
            </a:fld>
            <a:endParaRPr lang="es-ES_tradnl"/>
          </a:p>
        </p:txBody>
      </p:sp>
      <p:sp>
        <p:nvSpPr>
          <p:cNvPr id="8" name="Marcador de pie de página 4"/>
          <p:cNvSpPr>
            <a:spLocks noGrp="1"/>
          </p:cNvSpPr>
          <p:nvPr>
            <p:ph type="ftr" sz="quarter" idx="11"/>
          </p:nvPr>
        </p:nvSpPr>
        <p:spPr/>
        <p:txBody>
          <a:bodyPr/>
          <a:lstStyle>
            <a:lvl1pPr>
              <a:defRPr/>
            </a:lvl1pPr>
          </a:lstStyle>
          <a:p>
            <a:endParaRPr lang="es-ES"/>
          </a:p>
        </p:txBody>
      </p:sp>
      <p:sp>
        <p:nvSpPr>
          <p:cNvPr id="9" name="Marcador de número de diapositiva 5"/>
          <p:cNvSpPr>
            <a:spLocks noGrp="1"/>
          </p:cNvSpPr>
          <p:nvPr>
            <p:ph type="sldNum" sz="quarter" idx="12"/>
          </p:nvPr>
        </p:nvSpPr>
        <p:spPr/>
        <p:txBody>
          <a:bodyPr/>
          <a:lstStyle>
            <a:lvl1pPr>
              <a:defRPr/>
            </a:lvl1pPr>
          </a:lstStyle>
          <a:p>
            <a:fld id="{A9ECA916-3E04-4EEB-813D-2C9BD668B138}" type="slidenum">
              <a:rPr lang="es-ES_tradnl"/>
              <a:pPr/>
              <a:t>‹Nº›</a:t>
            </a:fld>
            <a:endParaRPr lang="es-ES_tradnl"/>
          </a:p>
        </p:txBody>
      </p:sp>
    </p:spTree>
    <p:extLst>
      <p:ext uri="{BB962C8B-B14F-4D97-AF65-F5344CB8AC3E}">
        <p14:creationId xmlns:p14="http://schemas.microsoft.com/office/powerpoint/2010/main" val="1043246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3"/>
          <p:cNvSpPr>
            <a:spLocks noGrp="1"/>
          </p:cNvSpPr>
          <p:nvPr>
            <p:ph type="dt" sz="half" idx="10"/>
          </p:nvPr>
        </p:nvSpPr>
        <p:spPr/>
        <p:txBody>
          <a:bodyPr/>
          <a:lstStyle>
            <a:lvl1pPr>
              <a:defRPr/>
            </a:lvl1pPr>
          </a:lstStyle>
          <a:p>
            <a:fld id="{8388039D-FE56-4035-8613-52C9F71F4CAB}" type="datetime1">
              <a:rPr lang="es-ES_tradnl" smtClean="0"/>
              <a:pPr/>
              <a:t>02/02/2020</a:t>
            </a:fld>
            <a:endParaRPr lang="es-ES_tradnl"/>
          </a:p>
        </p:txBody>
      </p:sp>
      <p:sp>
        <p:nvSpPr>
          <p:cNvPr id="4" name="Marcador de pie de página 4"/>
          <p:cNvSpPr>
            <a:spLocks noGrp="1"/>
          </p:cNvSpPr>
          <p:nvPr>
            <p:ph type="ftr" sz="quarter" idx="11"/>
          </p:nvPr>
        </p:nvSpPr>
        <p:spPr/>
        <p:txBody>
          <a:bodyPr/>
          <a:lstStyle>
            <a:lvl1pPr>
              <a:defRPr/>
            </a:lvl1pPr>
          </a:lstStyle>
          <a:p>
            <a:endParaRPr lang="es-ES"/>
          </a:p>
        </p:txBody>
      </p:sp>
      <p:sp>
        <p:nvSpPr>
          <p:cNvPr id="5" name="Marcador de número de diapositiva 5"/>
          <p:cNvSpPr>
            <a:spLocks noGrp="1"/>
          </p:cNvSpPr>
          <p:nvPr>
            <p:ph type="sldNum" sz="quarter" idx="12"/>
          </p:nvPr>
        </p:nvSpPr>
        <p:spPr/>
        <p:txBody>
          <a:bodyPr/>
          <a:lstStyle>
            <a:lvl1pPr>
              <a:defRPr/>
            </a:lvl1pPr>
          </a:lstStyle>
          <a:p>
            <a:fld id="{84F20DB7-1995-4FB3-8A8E-A7D08A9142C3}" type="slidenum">
              <a:rPr lang="es-ES_tradnl"/>
              <a:pPr/>
              <a:t>‹Nº›</a:t>
            </a:fld>
            <a:endParaRPr lang="es-ES_tradnl"/>
          </a:p>
        </p:txBody>
      </p:sp>
    </p:spTree>
    <p:extLst>
      <p:ext uri="{BB962C8B-B14F-4D97-AF65-F5344CB8AC3E}">
        <p14:creationId xmlns:p14="http://schemas.microsoft.com/office/powerpoint/2010/main" val="2431472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fld id="{E3662325-D1BC-4C8B-BBC0-555B73319B94}" type="datetime1">
              <a:rPr lang="es-ES_tradnl" smtClean="0"/>
              <a:pPr/>
              <a:t>02/02/2020</a:t>
            </a:fld>
            <a:endParaRPr lang="es-ES_tradnl"/>
          </a:p>
        </p:txBody>
      </p:sp>
      <p:sp>
        <p:nvSpPr>
          <p:cNvPr id="3" name="Marcador de pie de página 4"/>
          <p:cNvSpPr>
            <a:spLocks noGrp="1"/>
          </p:cNvSpPr>
          <p:nvPr>
            <p:ph type="ftr" sz="quarter" idx="11"/>
          </p:nvPr>
        </p:nvSpPr>
        <p:spPr/>
        <p:txBody>
          <a:bodyPr/>
          <a:lstStyle>
            <a:lvl1pPr>
              <a:defRPr/>
            </a:lvl1pPr>
          </a:lstStyle>
          <a:p>
            <a:endParaRPr lang="es-ES"/>
          </a:p>
        </p:txBody>
      </p:sp>
      <p:sp>
        <p:nvSpPr>
          <p:cNvPr id="4" name="Marcador de número de diapositiva 5"/>
          <p:cNvSpPr>
            <a:spLocks noGrp="1"/>
          </p:cNvSpPr>
          <p:nvPr>
            <p:ph type="sldNum" sz="quarter" idx="12"/>
          </p:nvPr>
        </p:nvSpPr>
        <p:spPr/>
        <p:txBody>
          <a:bodyPr/>
          <a:lstStyle>
            <a:lvl1pPr>
              <a:defRPr/>
            </a:lvl1pPr>
          </a:lstStyle>
          <a:p>
            <a:fld id="{39E40784-24F8-4B1B-BA4D-779F0D2C384E}" type="slidenum">
              <a:rPr lang="es-ES_tradnl"/>
              <a:pPr/>
              <a:t>‹Nº›</a:t>
            </a:fld>
            <a:endParaRPr lang="es-ES_tradnl"/>
          </a:p>
        </p:txBody>
      </p:sp>
    </p:spTree>
    <p:extLst>
      <p:ext uri="{BB962C8B-B14F-4D97-AF65-F5344CB8AC3E}">
        <p14:creationId xmlns:p14="http://schemas.microsoft.com/office/powerpoint/2010/main" val="1685934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a:t>Clic para editar título</a:t>
            </a:r>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p:cNvSpPr>
            <a:spLocks noGrp="1"/>
          </p:cNvSpPr>
          <p:nvPr>
            <p:ph type="dt" sz="half" idx="10"/>
          </p:nvPr>
        </p:nvSpPr>
        <p:spPr/>
        <p:txBody>
          <a:bodyPr/>
          <a:lstStyle>
            <a:lvl1pPr>
              <a:defRPr/>
            </a:lvl1pPr>
          </a:lstStyle>
          <a:p>
            <a:fld id="{DE15DE9B-00C9-4777-BDBB-D23998E43BD0}" type="datetime1">
              <a:rPr lang="es-ES_tradnl" smtClean="0"/>
              <a:pPr/>
              <a:t>02/02/2020</a:t>
            </a:fld>
            <a:endParaRPr lang="es-ES_tradnl"/>
          </a:p>
        </p:txBody>
      </p:sp>
      <p:sp>
        <p:nvSpPr>
          <p:cNvPr id="6" name="Marcador de pie de página 4"/>
          <p:cNvSpPr>
            <a:spLocks noGrp="1"/>
          </p:cNvSpPr>
          <p:nvPr>
            <p:ph type="ftr" sz="quarter" idx="11"/>
          </p:nvPr>
        </p:nvSpPr>
        <p:spPr/>
        <p:txBody>
          <a:bodyPr/>
          <a:lstStyle>
            <a:lvl1pPr>
              <a:defRPr/>
            </a:lvl1pPr>
          </a:lstStyle>
          <a:p>
            <a:endParaRPr lang="es-ES"/>
          </a:p>
        </p:txBody>
      </p:sp>
      <p:sp>
        <p:nvSpPr>
          <p:cNvPr id="7" name="Marcador de número de diapositiva 5"/>
          <p:cNvSpPr>
            <a:spLocks noGrp="1"/>
          </p:cNvSpPr>
          <p:nvPr>
            <p:ph type="sldNum" sz="quarter" idx="12"/>
          </p:nvPr>
        </p:nvSpPr>
        <p:spPr/>
        <p:txBody>
          <a:bodyPr/>
          <a:lstStyle>
            <a:lvl1pPr>
              <a:defRPr/>
            </a:lvl1pPr>
          </a:lstStyle>
          <a:p>
            <a:fld id="{326ADA42-1BAC-41E8-A3A5-12550DC5C311}" type="slidenum">
              <a:rPr lang="es-ES_tradnl"/>
              <a:pPr/>
              <a:t>‹Nº›</a:t>
            </a:fld>
            <a:endParaRPr lang="es-ES_tradnl"/>
          </a:p>
        </p:txBody>
      </p:sp>
    </p:spTree>
    <p:extLst>
      <p:ext uri="{BB962C8B-B14F-4D97-AF65-F5344CB8AC3E}">
        <p14:creationId xmlns:p14="http://schemas.microsoft.com/office/powerpoint/2010/main" val="124234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a:t>Clic para editar título</a:t>
            </a:r>
          </a:p>
        </p:txBody>
      </p:sp>
      <p:sp>
        <p:nvSpPr>
          <p:cNvPr id="3" name="Marcador de posición de imagen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ES_tradnl" noProof="0"/>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3"/>
          <p:cNvSpPr>
            <a:spLocks noGrp="1"/>
          </p:cNvSpPr>
          <p:nvPr>
            <p:ph type="dt" sz="half" idx="10"/>
          </p:nvPr>
        </p:nvSpPr>
        <p:spPr/>
        <p:txBody>
          <a:bodyPr/>
          <a:lstStyle>
            <a:lvl1pPr>
              <a:defRPr/>
            </a:lvl1pPr>
          </a:lstStyle>
          <a:p>
            <a:fld id="{65CC4884-714F-4101-8046-51F3DB714090}" type="datetime1">
              <a:rPr lang="es-ES_tradnl" smtClean="0"/>
              <a:pPr/>
              <a:t>02/02/2020</a:t>
            </a:fld>
            <a:endParaRPr lang="es-ES_tradnl"/>
          </a:p>
        </p:txBody>
      </p:sp>
      <p:sp>
        <p:nvSpPr>
          <p:cNvPr id="6" name="Marcador de pie de página 4"/>
          <p:cNvSpPr>
            <a:spLocks noGrp="1"/>
          </p:cNvSpPr>
          <p:nvPr>
            <p:ph type="ftr" sz="quarter" idx="11"/>
          </p:nvPr>
        </p:nvSpPr>
        <p:spPr/>
        <p:txBody>
          <a:bodyPr/>
          <a:lstStyle>
            <a:lvl1pPr>
              <a:defRPr/>
            </a:lvl1pPr>
          </a:lstStyle>
          <a:p>
            <a:endParaRPr lang="es-ES"/>
          </a:p>
        </p:txBody>
      </p:sp>
      <p:sp>
        <p:nvSpPr>
          <p:cNvPr id="7" name="Marcador de número de diapositiva 5"/>
          <p:cNvSpPr>
            <a:spLocks noGrp="1"/>
          </p:cNvSpPr>
          <p:nvPr>
            <p:ph type="sldNum" sz="quarter" idx="12"/>
          </p:nvPr>
        </p:nvSpPr>
        <p:spPr/>
        <p:txBody>
          <a:bodyPr/>
          <a:lstStyle>
            <a:lvl1pPr>
              <a:defRPr/>
            </a:lvl1pPr>
          </a:lstStyle>
          <a:p>
            <a:fld id="{405A6B4E-BF64-4232-BFD3-257039D7B0EA}" type="slidenum">
              <a:rPr lang="es-ES_tradnl"/>
              <a:pPr/>
              <a:t>‹Nº›</a:t>
            </a:fld>
            <a:endParaRPr lang="es-ES_tradnl"/>
          </a:p>
        </p:txBody>
      </p:sp>
    </p:spTree>
    <p:extLst>
      <p:ext uri="{BB962C8B-B14F-4D97-AF65-F5344CB8AC3E}">
        <p14:creationId xmlns:p14="http://schemas.microsoft.com/office/powerpoint/2010/main" val="4270334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Marcador de título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_tradnl"/>
              <a:t>Clic para editar título</a:t>
            </a:r>
          </a:p>
        </p:txBody>
      </p:sp>
      <p:sp>
        <p:nvSpPr>
          <p:cNvPr id="1027" name="Marcador de texto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fld id="{41E0C193-86FD-4A95-B458-6E6EC7A0A1B3}" type="datetime1">
              <a:rPr lang="es-ES_tradnl" smtClean="0"/>
              <a:pPr/>
              <a:t>02/02/2020</a:t>
            </a:fld>
            <a:endParaRPr lang="es-ES_tradnl"/>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1B247330-0BD4-485D-A7BE-6BA20C376532}" type="slidenum">
              <a:rPr lang="es-ES_tradnl"/>
              <a:pPr/>
              <a:t>‹Nº›</a:t>
            </a:fld>
            <a:endParaRPr lang="es-ES_trad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youtube.com/watch?v=EuBBz3bI-aA&amp;feature=youtu.be" TargetMode="External"/><Relationship Id="rId5" Type="http://schemas.openxmlformats.org/officeDocument/2006/relationships/image" Target="../media/image14.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gif"/></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developers.google.com/machine-learning/crash-course/fitter/graph" TargetMode="External"/><Relationship Id="rId5" Type="http://schemas.openxmlformats.org/officeDocument/2006/relationships/image" Target="../media/image23.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localhost:8888/notebooks/Documents/EAE/Master%20BI&amp;BigData/Practiques/Linear%20Regression/Linear%20Regression.ipyn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6.gif"/><Relationship Id="rId4" Type="http://schemas.openxmlformats.org/officeDocument/2006/relationships/image" Target="../media/image25.gif"/></Relationships>
</file>

<file path=ppt/slides/_rels/slide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7.gif"/></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8.gif"/></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hyperlink" Target="https://www.lavanguardia.com/tecnologia/20190414/461583468024/veripol-policia-nacional-inteligencia-artificial-algoritmo-denuncias-falsas.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Imagen 9" descr="portada_plasma.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0"/>
            <a:ext cx="9220200" cy="69199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315" name="Rectángulo 4"/>
          <p:cNvSpPr>
            <a:spLocks noChangeArrowheads="1"/>
          </p:cNvSpPr>
          <p:nvPr/>
        </p:nvSpPr>
        <p:spPr bwMode="auto">
          <a:xfrm>
            <a:off x="381000" y="2133600"/>
            <a:ext cx="8439472" cy="335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4000" b="1" i="1" dirty="0">
                <a:solidFill>
                  <a:schemeClr val="bg1"/>
                </a:solidFill>
                <a:latin typeface="Georgia" charset="0"/>
              </a:rPr>
              <a:t>Tema 4 – Algoritmos supervisados de regresión</a:t>
            </a:r>
            <a:endParaRPr lang="es-ES" sz="4800" b="1" i="1" dirty="0">
              <a:solidFill>
                <a:schemeClr val="bg1"/>
              </a:solidFill>
              <a:latin typeface="Georgia" charset="0"/>
            </a:endParaRPr>
          </a:p>
          <a:p>
            <a:endParaRPr lang="es-ES" sz="4000" i="1" dirty="0">
              <a:solidFill>
                <a:srgbClr val="7F7F7F"/>
              </a:solidFill>
              <a:latin typeface="Georgia" charset="0"/>
            </a:endParaRPr>
          </a:p>
          <a:p>
            <a:r>
              <a:rPr lang="es-ES" sz="3200" b="1" i="1" dirty="0">
                <a:solidFill>
                  <a:srgbClr val="FFFFFF"/>
                </a:solidFill>
                <a:latin typeface="Georgia" charset="0"/>
              </a:rPr>
              <a:t>Máster en Big Data</a:t>
            </a:r>
          </a:p>
          <a:p>
            <a:r>
              <a:rPr lang="es-ES" sz="3200" i="1" dirty="0">
                <a:solidFill>
                  <a:srgbClr val="FFFFFF"/>
                </a:solidFill>
                <a:latin typeface="Georgia" charset="0"/>
              </a:rPr>
              <a:t>Data </a:t>
            </a:r>
            <a:r>
              <a:rPr lang="es-ES" sz="3200" i="1" dirty="0" err="1">
                <a:solidFill>
                  <a:srgbClr val="FFFFFF"/>
                </a:solidFill>
                <a:latin typeface="Georgia" charset="0"/>
              </a:rPr>
              <a:t>Science</a:t>
            </a:r>
            <a:r>
              <a:rPr lang="es-ES" sz="3200" i="1" dirty="0">
                <a:solidFill>
                  <a:srgbClr val="FFFFFF"/>
                </a:solidFill>
                <a:latin typeface="Georgia" charset="0"/>
              </a:rPr>
              <a:t> &amp; </a:t>
            </a:r>
            <a:r>
              <a:rPr lang="es-ES" sz="3200" i="1" dirty="0" err="1">
                <a:solidFill>
                  <a:srgbClr val="FFFFFF"/>
                </a:solidFill>
                <a:latin typeface="Georgia" charset="0"/>
              </a:rPr>
              <a:t>Advanced</a:t>
            </a:r>
            <a:r>
              <a:rPr lang="es-ES" sz="3200" i="1" dirty="0">
                <a:solidFill>
                  <a:srgbClr val="FFFFFF"/>
                </a:solidFill>
                <a:latin typeface="Georgia" charset="0"/>
              </a:rPr>
              <a:t> </a:t>
            </a:r>
            <a:r>
              <a:rPr lang="es-ES" sz="3200" i="1" dirty="0" err="1">
                <a:solidFill>
                  <a:srgbClr val="FFFFFF"/>
                </a:solidFill>
                <a:latin typeface="Georgia" charset="0"/>
              </a:rPr>
              <a:t>Analytics</a:t>
            </a:r>
            <a:endParaRPr lang="es-ES" sz="3200" i="1" dirty="0">
              <a:solidFill>
                <a:srgbClr val="FFFFFF"/>
              </a:solidFill>
              <a:latin typeface="Georgia" charset="0"/>
            </a:endParaRPr>
          </a:p>
          <a:p>
            <a:r>
              <a:rPr lang="es-ES" sz="2800" i="1" dirty="0">
                <a:solidFill>
                  <a:srgbClr val="FFFFFF"/>
                </a:solidFill>
                <a:latin typeface="Georgia" charset="0"/>
              </a:rPr>
              <a:t>Montse Llos i Bombardó</a:t>
            </a:r>
            <a:endParaRPr lang="es-ES" sz="2400" i="1" dirty="0">
              <a:solidFill>
                <a:srgbClr val="FFFFFF"/>
              </a:solidFill>
              <a:latin typeface="Georgia" charset="0"/>
            </a:endParaRPr>
          </a:p>
        </p:txBody>
      </p:sp>
      <p:cxnSp>
        <p:nvCxnSpPr>
          <p:cNvPr id="3" name="Conector recto 2">
            <a:extLst>
              <a:ext uri="{FF2B5EF4-FFF2-40B4-BE49-F238E27FC236}">
                <a16:creationId xmlns:a16="http://schemas.microsoft.com/office/drawing/2014/main" id="{1FEB52AC-C018-4E24-A879-6E7BF2531712}"/>
              </a:ext>
            </a:extLst>
          </p:cNvPr>
          <p:cNvCxnSpPr/>
          <p:nvPr/>
        </p:nvCxnSpPr>
        <p:spPr>
          <a:xfrm>
            <a:off x="179512" y="3440151"/>
            <a:ext cx="8784976" cy="0"/>
          </a:xfrm>
          <a:prstGeom prst="line">
            <a:avLst/>
          </a:prstGeom>
          <a:ln w="3175">
            <a:gradFill>
              <a:gsLst>
                <a:gs pos="26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6039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5" name="5 Rectángulo"/>
          <p:cNvSpPr/>
          <p:nvPr/>
        </p:nvSpPr>
        <p:spPr>
          <a:xfrm>
            <a:off x="477888" y="2060848"/>
            <a:ext cx="8054552" cy="4216539"/>
          </a:xfrm>
          <a:prstGeom prst="rect">
            <a:avLst/>
          </a:prstGeom>
          <a:solidFill>
            <a:schemeClr val="bg1"/>
          </a:solidFill>
        </p:spPr>
        <p:txBody>
          <a:bodyPr wrap="square">
            <a:spAutoFit/>
          </a:bodyPr>
          <a:lstStyle/>
          <a:p>
            <a:r>
              <a:rPr lang="en-US" sz="2000" b="1" i="1" dirty="0">
                <a:solidFill>
                  <a:srgbClr val="E10000"/>
                </a:solidFill>
                <a:latin typeface="Georgia" pitchFamily="18" charset="0"/>
              </a:rPr>
              <a:t>¿</a:t>
            </a:r>
            <a:r>
              <a:rPr lang="en-US" sz="2000" b="1" i="1" dirty="0" err="1">
                <a:solidFill>
                  <a:srgbClr val="E10000"/>
                </a:solidFill>
                <a:latin typeface="Georgia" pitchFamily="18" charset="0"/>
              </a:rPr>
              <a:t>Cómo</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funciona</a:t>
            </a:r>
            <a:r>
              <a:rPr lang="en-US" sz="2000" b="1" i="1" dirty="0">
                <a:solidFill>
                  <a:srgbClr val="E10000"/>
                </a:solidFill>
                <a:latin typeface="Georgia" pitchFamily="18" charset="0"/>
              </a:rPr>
              <a:t>?</a:t>
            </a:r>
          </a:p>
          <a:p>
            <a:endParaRPr lang="en-US" sz="2000" b="1" i="1" dirty="0">
              <a:solidFill>
                <a:srgbClr val="E10000"/>
              </a:solidFill>
              <a:latin typeface="Georgia" pitchFamily="18" charset="0"/>
            </a:endParaRPr>
          </a:p>
          <a:p>
            <a:r>
              <a:rPr lang="en-US" dirty="0" err="1">
                <a:latin typeface="Arial" panose="020B0604020202020204" pitchFamily="34" charset="0"/>
                <a:cs typeface="Arial" panose="020B0604020202020204" pitchFamily="34" charset="0"/>
              </a:rPr>
              <a:t>Busca</a:t>
            </a:r>
            <a:r>
              <a:rPr lang="en-US" dirty="0">
                <a:latin typeface="Arial" panose="020B0604020202020204" pitchFamily="34" charset="0"/>
                <a:cs typeface="Arial" panose="020B0604020202020204" pitchFamily="34" charset="0"/>
              </a:rPr>
              <a:t> la </a:t>
            </a:r>
            <a:r>
              <a:rPr lang="en-US" dirty="0" err="1">
                <a:latin typeface="Arial" panose="020B0604020202020204" pitchFamily="34" charset="0"/>
                <a:cs typeface="Arial" panose="020B0604020202020204" pitchFamily="34" charset="0"/>
              </a:rPr>
              <a:t>función</a:t>
            </a:r>
            <a:r>
              <a:rPr lang="en-US" dirty="0">
                <a:latin typeface="Arial" panose="020B0604020202020204" pitchFamily="34" charset="0"/>
                <a:cs typeface="Arial" panose="020B0604020202020204" pitchFamily="34" charset="0"/>
              </a:rPr>
              <a:t> que </a:t>
            </a:r>
            <a:r>
              <a:rPr lang="en-US" dirty="0" err="1">
                <a:latin typeface="Arial" panose="020B0604020202020204" pitchFamily="34" charset="0"/>
                <a:cs typeface="Arial" panose="020B0604020202020204" pitchFamily="34" charset="0"/>
              </a:rPr>
              <a:t>sintetize</a:t>
            </a:r>
            <a:r>
              <a:rPr lang="en-US" dirty="0">
                <a:latin typeface="Arial" panose="020B0604020202020204" pitchFamily="34" charset="0"/>
                <a:cs typeface="Arial" panose="020B0604020202020204" pitchFamily="34" charset="0"/>
              </a:rPr>
              <a:t> al </a:t>
            </a:r>
            <a:r>
              <a:rPr lang="en-US" dirty="0" err="1">
                <a:latin typeface="Arial" panose="020B0604020202020204" pitchFamily="34" charset="0"/>
                <a:cs typeface="Arial" panose="020B0604020202020204" pitchFamily="34" charset="0"/>
              </a:rPr>
              <a:t>máximo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todos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valores</a:t>
            </a:r>
            <a:r>
              <a:rPr lang="en-US" dirty="0">
                <a:latin typeface="Arial" panose="020B0604020202020204" pitchFamily="34" charset="0"/>
                <a:cs typeface="Arial" panose="020B0604020202020204" pitchFamily="34" charset="0"/>
              </a:rPr>
              <a:t> dados</a:t>
            </a:r>
          </a:p>
          <a:p>
            <a:endParaRPr lang="en-US" sz="2000" b="1" i="1" dirty="0">
              <a:solidFill>
                <a:srgbClr val="E10000"/>
              </a:solidFill>
              <a:latin typeface="Georgia" pitchFamily="18" charset="0"/>
            </a:endParaRPr>
          </a:p>
          <a:p>
            <a:r>
              <a:rPr lang="en-US" sz="2000" b="1" i="1" dirty="0">
                <a:solidFill>
                  <a:srgbClr val="E10000"/>
                </a:solidFill>
                <a:latin typeface="Georgia" pitchFamily="18" charset="0"/>
              </a:rPr>
              <a:t>Pros</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Rápido</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fácil</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entender</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sz="2000" b="1" i="1" dirty="0">
                <a:solidFill>
                  <a:srgbClr val="E10000"/>
                </a:solidFill>
                <a:latin typeface="Georgia" pitchFamily="18" charset="0"/>
              </a:rPr>
              <a:t>Contras</a:t>
            </a:r>
          </a:p>
          <a:p>
            <a:endParaRPr lang="en-US" sz="2000" b="1" i="1" dirty="0">
              <a:solidFill>
                <a:srgbClr val="E10000"/>
              </a:solidFill>
              <a:latin typeface="Georgia" pitchFamily="18" charset="0"/>
            </a:endParaRPr>
          </a:p>
          <a:p>
            <a:r>
              <a:rPr lang="en-US" dirty="0">
                <a:latin typeface="Arial" panose="020B0604020202020204" pitchFamily="34" charset="0"/>
                <a:cs typeface="Arial" panose="020B0604020202020204" pitchFamily="34" charset="0"/>
              </a:rPr>
              <a:t>Para </a:t>
            </a:r>
            <a:r>
              <a:rPr lang="en-US" dirty="0" err="1">
                <a:latin typeface="Arial" panose="020B0604020202020204" pitchFamily="34" charset="0"/>
                <a:cs typeface="Arial" panose="020B0604020202020204" pitchFamily="34" charset="0"/>
              </a:rPr>
              <a:t>datos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complejos</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una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relación</a:t>
            </a:r>
            <a:r>
              <a:rPr lang="en-US" dirty="0">
                <a:latin typeface="Arial" panose="020B0604020202020204" pitchFamily="34" charset="0"/>
                <a:cs typeface="Arial" panose="020B0604020202020204" pitchFamily="34" charset="0"/>
              </a:rPr>
              <a:t> no lineal) la </a:t>
            </a:r>
            <a:r>
              <a:rPr lang="en-US" dirty="0" err="1">
                <a:latin typeface="Arial" panose="020B0604020202020204" pitchFamily="34" charset="0"/>
                <a:cs typeface="Arial" panose="020B0604020202020204" pitchFamily="34" charset="0"/>
              </a:rPr>
              <a:t>evaluación</a:t>
            </a:r>
            <a:r>
              <a:rPr lang="en-US" dirty="0">
                <a:latin typeface="Arial" panose="020B0604020202020204" pitchFamily="34" charset="0"/>
                <a:cs typeface="Arial" panose="020B0604020202020204" pitchFamily="34" charset="0"/>
              </a:rPr>
              <a:t> del </a:t>
            </a:r>
            <a:r>
              <a:rPr lang="en-US" dirty="0" err="1">
                <a:latin typeface="Arial" panose="020B0604020202020204" pitchFamily="34" charset="0"/>
                <a:cs typeface="Arial" panose="020B0604020202020204" pitchFamily="34" charset="0"/>
              </a:rPr>
              <a:t>modelo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resultante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underfitting</a:t>
            </a:r>
            <a:endParaRPr lang="en-US" sz="2000" b="1" i="1" dirty="0">
              <a:solidFill>
                <a:srgbClr val="E10000"/>
              </a:solidFill>
              <a:latin typeface="Georgia" pitchFamily="18" charset="0"/>
            </a:endParaRPr>
          </a:p>
          <a:p>
            <a:endParaRPr lang="en-US" sz="2000" b="1" i="1" dirty="0">
              <a:solidFill>
                <a:srgbClr val="E10000"/>
              </a:solidFill>
              <a:latin typeface="Georgia" pitchFamily="18" charset="0"/>
            </a:endParaRPr>
          </a:p>
        </p:txBody>
      </p:sp>
      <p:sp>
        <p:nvSpPr>
          <p:cNvPr id="6" name="CuadroTexto 5"/>
          <p:cNvSpPr txBox="1"/>
          <p:nvPr/>
        </p:nvSpPr>
        <p:spPr>
          <a:xfrm>
            <a:off x="6847587" y="2265993"/>
            <a:ext cx="1838965" cy="369332"/>
          </a:xfrm>
          <a:prstGeom prst="rect">
            <a:avLst/>
          </a:prstGeom>
          <a:noFill/>
        </p:spPr>
        <p:txBody>
          <a:bodyPr wrap="none" rtlCol="0">
            <a:spAutoFit/>
          </a:bodyPr>
          <a:lstStyle/>
          <a:p>
            <a:pPr algn="r"/>
            <a:r>
              <a:rPr lang="es-ES" b="1" dirty="0">
                <a:latin typeface="Courier New" panose="02070309020205020404" pitchFamily="49" charset="0"/>
                <a:cs typeface="Courier New" panose="02070309020205020404" pitchFamily="49" charset="0"/>
              </a:rPr>
              <a:t>y</a:t>
            </a:r>
            <a:r>
              <a:rPr lang="es-ES" dirty="0">
                <a:latin typeface="Courier New" panose="02070309020205020404" pitchFamily="49" charset="0"/>
                <a:cs typeface="Courier New" panose="02070309020205020404" pitchFamily="49" charset="0"/>
              </a:rPr>
              <a:t> = b + w*</a:t>
            </a:r>
            <a:r>
              <a:rPr lang="es-ES" b="1" dirty="0">
                <a:latin typeface="Courier New" panose="02070309020205020404" pitchFamily="49" charset="0"/>
                <a:cs typeface="Courier New" panose="02070309020205020404" pitchFamily="49" charset="0"/>
              </a:rPr>
              <a:t>x</a:t>
            </a:r>
            <a:r>
              <a:rPr lang="es-ES" dirty="0">
                <a:latin typeface="Courier New" panose="02070309020205020404" pitchFamily="49" charset="0"/>
                <a:cs typeface="Courier New" panose="02070309020205020404" pitchFamily="49" charset="0"/>
              </a:rPr>
              <a:t> </a:t>
            </a:r>
          </a:p>
        </p:txBody>
      </p:sp>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9112" y="3070550"/>
            <a:ext cx="4310384" cy="2267981"/>
          </a:xfrm>
          <a:prstGeom prst="rect">
            <a:avLst/>
          </a:prstGeom>
        </p:spPr>
      </p:pic>
      <p:sp>
        <p:nvSpPr>
          <p:cNvPr id="10" name="Rectángulo 4">
            <a:extLst>
              <a:ext uri="{FF2B5EF4-FFF2-40B4-BE49-F238E27FC236}">
                <a16:creationId xmlns:a16="http://schemas.microsoft.com/office/drawing/2014/main" id="{86143C6D-E957-4C53-83FB-E13ABC7DB3EC}"/>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2.- </a:t>
            </a:r>
            <a:r>
              <a:rPr lang="es-ES" sz="2800" b="1" i="1" dirty="0" err="1">
                <a:solidFill>
                  <a:schemeClr val="bg1"/>
                </a:solidFill>
                <a:latin typeface="Georgia" charset="0"/>
              </a:rPr>
              <a:t>Sup</a:t>
            </a:r>
            <a:r>
              <a:rPr lang="es-ES" sz="2800" b="1" i="1" dirty="0">
                <a:solidFill>
                  <a:schemeClr val="bg1"/>
                </a:solidFill>
                <a:latin typeface="Georgia" charset="0"/>
              </a:rPr>
              <a:t>. de Regresión – Linear </a:t>
            </a:r>
            <a:r>
              <a:rPr lang="es-ES" sz="2800" b="1" i="1" dirty="0" err="1">
                <a:solidFill>
                  <a:schemeClr val="bg1"/>
                </a:solidFill>
                <a:latin typeface="Georgia" charset="0"/>
              </a:rPr>
              <a:t>Regression</a:t>
            </a:r>
            <a:endParaRPr lang="es-ES" sz="2800" b="1" i="1" dirty="0">
              <a:solidFill>
                <a:schemeClr val="bg1"/>
              </a:solidFill>
              <a:latin typeface="Georgia" charset="0"/>
            </a:endParaRPr>
          </a:p>
        </p:txBody>
      </p:sp>
    </p:spTree>
    <p:extLst>
      <p:ext uri="{BB962C8B-B14F-4D97-AF65-F5344CB8AC3E}">
        <p14:creationId xmlns:p14="http://schemas.microsoft.com/office/powerpoint/2010/main" val="2196038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4">
            <a:extLst>
              <a:ext uri="{FF2B5EF4-FFF2-40B4-BE49-F238E27FC236}">
                <a16:creationId xmlns:a16="http://schemas.microsoft.com/office/drawing/2014/main" id="{86143C6D-E957-4C53-83FB-E13ABC7DB3EC}"/>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2.- </a:t>
            </a:r>
            <a:r>
              <a:rPr lang="es-ES" sz="2800" b="1" i="1" dirty="0" err="1">
                <a:solidFill>
                  <a:schemeClr val="bg1"/>
                </a:solidFill>
                <a:latin typeface="Georgia" charset="0"/>
              </a:rPr>
              <a:t>Sup</a:t>
            </a:r>
            <a:r>
              <a:rPr lang="es-ES" sz="2800" b="1" i="1" dirty="0">
                <a:solidFill>
                  <a:schemeClr val="bg1"/>
                </a:solidFill>
                <a:latin typeface="Georgia" charset="0"/>
              </a:rPr>
              <a:t>. de Regresión – Linear </a:t>
            </a:r>
            <a:r>
              <a:rPr lang="es-ES" sz="2800" b="1" i="1" dirty="0" err="1">
                <a:solidFill>
                  <a:schemeClr val="bg1"/>
                </a:solidFill>
                <a:latin typeface="Georgia" charset="0"/>
              </a:rPr>
              <a:t>Regression</a:t>
            </a:r>
            <a:endParaRPr lang="es-ES" sz="2800" b="1" i="1" dirty="0">
              <a:solidFill>
                <a:schemeClr val="bg1"/>
              </a:solidFill>
              <a:latin typeface="Georgia" charset="0"/>
            </a:endParaRPr>
          </a:p>
        </p:txBody>
      </p:sp>
      <p:pic>
        <p:nvPicPr>
          <p:cNvPr id="5" name="Imagen 4">
            <a:extLst>
              <a:ext uri="{FF2B5EF4-FFF2-40B4-BE49-F238E27FC236}">
                <a16:creationId xmlns:a16="http://schemas.microsoft.com/office/drawing/2014/main" id="{F98D4A9F-D434-4EF0-B52B-C95AC50479E7}"/>
              </a:ext>
            </a:extLst>
          </p:cNvPr>
          <p:cNvPicPr>
            <a:picLocks noChangeAspect="1"/>
          </p:cNvPicPr>
          <p:nvPr/>
        </p:nvPicPr>
        <p:blipFill>
          <a:blip r:embed="rId4"/>
          <a:stretch>
            <a:fillRect/>
          </a:stretch>
        </p:blipFill>
        <p:spPr>
          <a:xfrm>
            <a:off x="1655676" y="2137387"/>
            <a:ext cx="5832648" cy="3644542"/>
          </a:xfrm>
          <a:prstGeom prst="rect">
            <a:avLst/>
          </a:prstGeom>
        </p:spPr>
      </p:pic>
    </p:spTree>
    <p:extLst>
      <p:ext uri="{BB962C8B-B14F-4D97-AF65-F5344CB8AC3E}">
        <p14:creationId xmlns:p14="http://schemas.microsoft.com/office/powerpoint/2010/main" val="504319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4">
            <a:extLst>
              <a:ext uri="{FF2B5EF4-FFF2-40B4-BE49-F238E27FC236}">
                <a16:creationId xmlns:a16="http://schemas.microsoft.com/office/drawing/2014/main" id="{86143C6D-E957-4C53-83FB-E13ABC7DB3EC}"/>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2.- </a:t>
            </a:r>
            <a:r>
              <a:rPr lang="es-ES" sz="2800" b="1" i="1" dirty="0" err="1">
                <a:solidFill>
                  <a:schemeClr val="bg1"/>
                </a:solidFill>
                <a:latin typeface="Georgia" charset="0"/>
              </a:rPr>
              <a:t>Sup</a:t>
            </a:r>
            <a:r>
              <a:rPr lang="es-ES" sz="2800" b="1" i="1" dirty="0">
                <a:solidFill>
                  <a:schemeClr val="bg1"/>
                </a:solidFill>
                <a:latin typeface="Georgia" charset="0"/>
              </a:rPr>
              <a:t>. de Regresión – Linear </a:t>
            </a:r>
            <a:r>
              <a:rPr lang="es-ES" sz="2800" b="1" i="1" dirty="0" err="1">
                <a:solidFill>
                  <a:schemeClr val="bg1"/>
                </a:solidFill>
                <a:latin typeface="Georgia" charset="0"/>
              </a:rPr>
              <a:t>Regression</a:t>
            </a:r>
            <a:endParaRPr lang="es-ES" sz="2800" b="1" i="1" dirty="0">
              <a:solidFill>
                <a:schemeClr val="bg1"/>
              </a:solidFill>
              <a:latin typeface="Georgia" charset="0"/>
            </a:endParaRPr>
          </a:p>
        </p:txBody>
      </p:sp>
      <p:pic>
        <p:nvPicPr>
          <p:cNvPr id="2" name="Imagen 1">
            <a:extLst>
              <a:ext uri="{FF2B5EF4-FFF2-40B4-BE49-F238E27FC236}">
                <a16:creationId xmlns:a16="http://schemas.microsoft.com/office/drawing/2014/main" id="{690645EF-BFC1-4A63-ABBB-0395801047AF}"/>
              </a:ext>
            </a:extLst>
          </p:cNvPr>
          <p:cNvPicPr>
            <a:picLocks noChangeAspect="1"/>
          </p:cNvPicPr>
          <p:nvPr/>
        </p:nvPicPr>
        <p:blipFill>
          <a:blip r:embed="rId4"/>
          <a:stretch>
            <a:fillRect/>
          </a:stretch>
        </p:blipFill>
        <p:spPr>
          <a:xfrm>
            <a:off x="1028700" y="1908701"/>
            <a:ext cx="7086600" cy="4000500"/>
          </a:xfrm>
          <a:prstGeom prst="rect">
            <a:avLst/>
          </a:prstGeom>
        </p:spPr>
      </p:pic>
    </p:spTree>
    <p:extLst>
      <p:ext uri="{BB962C8B-B14F-4D97-AF65-F5344CB8AC3E}">
        <p14:creationId xmlns:p14="http://schemas.microsoft.com/office/powerpoint/2010/main" val="23440220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1C940D9D-F43D-4A9B-8129-4014C5B6149D}"/>
              </a:ext>
            </a:extLst>
          </p:cNvPr>
          <p:cNvPicPr>
            <a:picLocks noChangeAspect="1"/>
          </p:cNvPicPr>
          <p:nvPr/>
        </p:nvPicPr>
        <p:blipFill>
          <a:blip r:embed="rId3"/>
          <a:stretch>
            <a:fillRect/>
          </a:stretch>
        </p:blipFill>
        <p:spPr>
          <a:xfrm>
            <a:off x="12804" y="2354070"/>
            <a:ext cx="9144000" cy="3001855"/>
          </a:xfrm>
          <a:prstGeom prst="rect">
            <a:avLst/>
          </a:prstGeom>
        </p:spPr>
      </p:pic>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4">
            <a:extLst>
              <a:ext uri="{FF2B5EF4-FFF2-40B4-BE49-F238E27FC236}">
                <a16:creationId xmlns:a16="http://schemas.microsoft.com/office/drawing/2014/main" id="{86143C6D-E957-4C53-83FB-E13ABC7DB3EC}"/>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2.- </a:t>
            </a:r>
            <a:r>
              <a:rPr lang="es-ES" sz="2800" b="1" i="1" dirty="0" err="1">
                <a:solidFill>
                  <a:schemeClr val="bg1"/>
                </a:solidFill>
                <a:latin typeface="Georgia" charset="0"/>
              </a:rPr>
              <a:t>Sup</a:t>
            </a:r>
            <a:r>
              <a:rPr lang="es-ES" sz="2800" b="1" i="1" dirty="0">
                <a:solidFill>
                  <a:schemeClr val="bg1"/>
                </a:solidFill>
                <a:latin typeface="Georgia" charset="0"/>
              </a:rPr>
              <a:t>. de Regresión – Linear </a:t>
            </a:r>
            <a:r>
              <a:rPr lang="es-ES" sz="2800" b="1" i="1" dirty="0" err="1">
                <a:solidFill>
                  <a:schemeClr val="bg1"/>
                </a:solidFill>
                <a:latin typeface="Georgia" charset="0"/>
              </a:rPr>
              <a:t>Regression</a:t>
            </a:r>
            <a:endParaRPr lang="es-ES" sz="2800" b="1" i="1" dirty="0">
              <a:solidFill>
                <a:schemeClr val="bg1"/>
              </a:solidFill>
              <a:latin typeface="Georgia" charset="0"/>
            </a:endParaRPr>
          </a:p>
        </p:txBody>
      </p:sp>
      <p:sp>
        <p:nvSpPr>
          <p:cNvPr id="5" name="AutoShape 2" descr="Resultat d'imatges de bias and variance">
            <a:extLst>
              <a:ext uri="{FF2B5EF4-FFF2-40B4-BE49-F238E27FC236}">
                <a16:creationId xmlns:a16="http://schemas.microsoft.com/office/drawing/2014/main" id="{44E418A3-C581-4CD3-AC91-087F38EB785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1028" name="Picture 4" descr="Resultat d'imatges de bias and variance">
            <a:extLst>
              <a:ext uri="{FF2B5EF4-FFF2-40B4-BE49-F238E27FC236}">
                <a16:creationId xmlns:a16="http://schemas.microsoft.com/office/drawing/2014/main" id="{3C54ADF3-44DA-4E51-87ED-BB3CC8716F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752" y="4141744"/>
            <a:ext cx="2484276" cy="210144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5B70D2C0-04F4-49E5-968C-7557E5AC1927}"/>
              </a:ext>
            </a:extLst>
          </p:cNvPr>
          <p:cNvSpPr/>
          <p:nvPr/>
        </p:nvSpPr>
        <p:spPr>
          <a:xfrm>
            <a:off x="28457" y="6354941"/>
            <a:ext cx="8208666" cy="369332"/>
          </a:xfrm>
          <a:prstGeom prst="rect">
            <a:avLst/>
          </a:prstGeom>
        </p:spPr>
        <p:txBody>
          <a:bodyPr wrap="square">
            <a:spAutoFit/>
          </a:bodyPr>
          <a:lstStyle/>
          <a:p>
            <a:r>
              <a:rPr lang="es-ES" dirty="0">
                <a:hlinkClick r:id="rId6"/>
              </a:rPr>
              <a:t>https://www.youtube.com/watch?v=EuBBz3bI-aA&amp;feature=youtu.be</a:t>
            </a:r>
            <a:endParaRPr lang="es-ES" dirty="0"/>
          </a:p>
        </p:txBody>
      </p:sp>
      <p:sp>
        <p:nvSpPr>
          <p:cNvPr id="7" name="5 Rectángulo">
            <a:extLst>
              <a:ext uri="{FF2B5EF4-FFF2-40B4-BE49-F238E27FC236}">
                <a16:creationId xmlns:a16="http://schemas.microsoft.com/office/drawing/2014/main" id="{DB8D4362-C73B-4C6A-9E7F-8F03E7DFDC9B}"/>
              </a:ext>
            </a:extLst>
          </p:cNvPr>
          <p:cNvSpPr/>
          <p:nvPr/>
        </p:nvSpPr>
        <p:spPr>
          <a:xfrm>
            <a:off x="477888" y="2060848"/>
            <a:ext cx="8054552" cy="677108"/>
          </a:xfrm>
          <a:prstGeom prst="rect">
            <a:avLst/>
          </a:prstGeom>
          <a:solidFill>
            <a:schemeClr val="bg1"/>
          </a:solidFill>
        </p:spPr>
        <p:txBody>
          <a:bodyPr wrap="square">
            <a:spAutoFit/>
          </a:bodyPr>
          <a:lstStyle/>
          <a:p>
            <a:r>
              <a:rPr lang="en-US" sz="2000" b="1" i="1" dirty="0">
                <a:solidFill>
                  <a:srgbClr val="E10000"/>
                </a:solidFill>
                <a:latin typeface="Georgia" pitchFamily="18" charset="0"/>
              </a:rPr>
              <a:t>Bias and Variance</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731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4">
            <a:extLst>
              <a:ext uri="{FF2B5EF4-FFF2-40B4-BE49-F238E27FC236}">
                <a16:creationId xmlns:a16="http://schemas.microsoft.com/office/drawing/2014/main" id="{86143C6D-E957-4C53-83FB-E13ABC7DB3EC}"/>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3.- Evaluación: Función de coste</a:t>
            </a:r>
          </a:p>
        </p:txBody>
      </p:sp>
      <p:pic>
        <p:nvPicPr>
          <p:cNvPr id="2" name="Imagen 1">
            <a:extLst>
              <a:ext uri="{FF2B5EF4-FFF2-40B4-BE49-F238E27FC236}">
                <a16:creationId xmlns:a16="http://schemas.microsoft.com/office/drawing/2014/main" id="{AB825DA4-8D9C-4D89-8CA8-3BC9734FFE43}"/>
              </a:ext>
            </a:extLst>
          </p:cNvPr>
          <p:cNvPicPr>
            <a:picLocks noChangeAspect="1"/>
          </p:cNvPicPr>
          <p:nvPr/>
        </p:nvPicPr>
        <p:blipFill>
          <a:blip r:embed="rId4"/>
          <a:stretch>
            <a:fillRect/>
          </a:stretch>
        </p:blipFill>
        <p:spPr>
          <a:xfrm>
            <a:off x="641146" y="1908701"/>
            <a:ext cx="7610475" cy="4295775"/>
          </a:xfrm>
          <a:prstGeom prst="rect">
            <a:avLst/>
          </a:prstGeom>
        </p:spPr>
      </p:pic>
      <p:sp>
        <p:nvSpPr>
          <p:cNvPr id="5" name="CuadroTexto 4">
            <a:extLst>
              <a:ext uri="{FF2B5EF4-FFF2-40B4-BE49-F238E27FC236}">
                <a16:creationId xmlns:a16="http://schemas.microsoft.com/office/drawing/2014/main" id="{CC117C77-8A20-4D00-BCF3-316846A71EF8}"/>
              </a:ext>
            </a:extLst>
          </p:cNvPr>
          <p:cNvSpPr txBox="1"/>
          <p:nvPr/>
        </p:nvSpPr>
        <p:spPr>
          <a:xfrm>
            <a:off x="4640507" y="4720614"/>
            <a:ext cx="3391589" cy="646331"/>
          </a:xfrm>
          <a:prstGeom prst="rect">
            <a:avLst/>
          </a:prstGeom>
          <a:noFill/>
        </p:spPr>
        <p:txBody>
          <a:bodyPr wrap="square" rtlCol="0">
            <a:spAutoFit/>
          </a:bodyPr>
          <a:lstStyle/>
          <a:p>
            <a:r>
              <a:rPr lang="es-ES" b="1" dirty="0">
                <a:solidFill>
                  <a:schemeClr val="bg1"/>
                </a:solidFill>
                <a:latin typeface="Georgia" pitchFamily="18" charset="0"/>
              </a:rPr>
              <a:t>b: </a:t>
            </a:r>
            <a:r>
              <a:rPr lang="es-ES" b="1" dirty="0" err="1">
                <a:solidFill>
                  <a:schemeClr val="bg1"/>
                </a:solidFill>
                <a:latin typeface="Georgia" pitchFamily="18" charset="0"/>
              </a:rPr>
              <a:t>bias</a:t>
            </a:r>
            <a:r>
              <a:rPr lang="es-ES" b="1" dirty="0">
                <a:solidFill>
                  <a:schemeClr val="bg1"/>
                </a:solidFill>
                <a:latin typeface="Georgia" pitchFamily="18" charset="0"/>
              </a:rPr>
              <a:t> </a:t>
            </a:r>
          </a:p>
          <a:p>
            <a:r>
              <a:rPr lang="es-ES" b="1" dirty="0">
                <a:solidFill>
                  <a:schemeClr val="bg1"/>
                </a:solidFill>
                <a:latin typeface="Georgia" pitchFamily="18" charset="0"/>
              </a:rPr>
              <a:t>w: </a:t>
            </a:r>
            <a:r>
              <a:rPr lang="es-ES" b="1" dirty="0" err="1">
                <a:solidFill>
                  <a:schemeClr val="bg1"/>
                </a:solidFill>
                <a:latin typeface="Georgia" pitchFamily="18" charset="0"/>
              </a:rPr>
              <a:t>weight</a:t>
            </a:r>
            <a:r>
              <a:rPr lang="es-ES" b="1" dirty="0">
                <a:solidFill>
                  <a:schemeClr val="bg1"/>
                </a:solidFill>
                <a:latin typeface="Georgia" pitchFamily="18" charset="0"/>
              </a:rPr>
              <a:t>/</a:t>
            </a:r>
            <a:r>
              <a:rPr lang="es-ES" b="1" dirty="0" err="1">
                <a:solidFill>
                  <a:schemeClr val="bg1"/>
                </a:solidFill>
                <a:latin typeface="Georgia" pitchFamily="18" charset="0"/>
              </a:rPr>
              <a:t>slope</a:t>
            </a:r>
            <a:r>
              <a:rPr lang="es-ES" b="1" dirty="0">
                <a:solidFill>
                  <a:schemeClr val="bg1"/>
                </a:solidFill>
                <a:latin typeface="Georgia" pitchFamily="18" charset="0"/>
              </a:rPr>
              <a:t>/</a:t>
            </a:r>
            <a:r>
              <a:rPr lang="es-ES" b="1" dirty="0" err="1">
                <a:solidFill>
                  <a:schemeClr val="bg1"/>
                </a:solidFill>
                <a:latin typeface="Georgia" pitchFamily="18" charset="0"/>
              </a:rPr>
              <a:t>gradient</a:t>
            </a:r>
            <a:endParaRPr lang="es-ES" b="1" dirty="0">
              <a:solidFill>
                <a:schemeClr val="bg1"/>
              </a:solidFill>
              <a:latin typeface="Georgia" pitchFamily="18" charset="0"/>
            </a:endParaRPr>
          </a:p>
        </p:txBody>
      </p:sp>
    </p:spTree>
    <p:extLst>
      <p:ext uri="{BB962C8B-B14F-4D97-AF65-F5344CB8AC3E}">
        <p14:creationId xmlns:p14="http://schemas.microsoft.com/office/powerpoint/2010/main" val="219423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3.- Evaluación: Función de coste</a:t>
            </a:r>
          </a:p>
        </p:txBody>
      </p:sp>
      <p:sp>
        <p:nvSpPr>
          <p:cNvPr id="15" name="5 Rectángulo"/>
          <p:cNvSpPr/>
          <p:nvPr/>
        </p:nvSpPr>
        <p:spPr>
          <a:xfrm>
            <a:off x="477888" y="2060848"/>
            <a:ext cx="8054552" cy="3170099"/>
          </a:xfrm>
          <a:prstGeom prst="rect">
            <a:avLst/>
          </a:prstGeom>
          <a:solidFill>
            <a:schemeClr val="bg1"/>
          </a:solidFill>
        </p:spPr>
        <p:txBody>
          <a:bodyPr wrap="square">
            <a:spAutoFit/>
          </a:bodyPr>
          <a:lstStyle/>
          <a:p>
            <a:r>
              <a:rPr lang="en-US" sz="2000" b="1" i="1" dirty="0" err="1">
                <a:solidFill>
                  <a:srgbClr val="E10000"/>
                </a:solidFill>
                <a:latin typeface="Georgia" pitchFamily="18" charset="0"/>
              </a:rPr>
              <a:t>Formas</a:t>
            </a:r>
            <a:r>
              <a:rPr lang="en-US" sz="2000" b="1" i="1" dirty="0">
                <a:solidFill>
                  <a:srgbClr val="E10000"/>
                </a:solidFill>
                <a:latin typeface="Georgia" pitchFamily="18" charset="0"/>
              </a:rPr>
              <a:t> de </a:t>
            </a:r>
            <a:r>
              <a:rPr lang="en-US" sz="2000" b="1" i="1" dirty="0" err="1">
                <a:solidFill>
                  <a:srgbClr val="E10000"/>
                </a:solidFill>
                <a:latin typeface="Georgia" pitchFamily="18" charset="0"/>
              </a:rPr>
              <a:t>medir</a:t>
            </a:r>
            <a:r>
              <a:rPr lang="en-US" sz="2000" b="1" i="1" dirty="0">
                <a:solidFill>
                  <a:srgbClr val="E10000"/>
                </a:solidFill>
                <a:latin typeface="Georgia" pitchFamily="18" charset="0"/>
              </a:rPr>
              <a:t> el error (I)</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Absolute Error: Suma de </a:t>
            </a:r>
            <a:r>
              <a:rPr lang="en-US" dirty="0" err="1">
                <a:latin typeface="Arial" panose="020B0604020202020204" pitchFamily="34" charset="0"/>
                <a:cs typeface="Arial" panose="020B0604020202020204" pitchFamily="34" charset="0"/>
              </a:rPr>
              <a:t>errores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absolutos</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Mean Absolute Error: Media de </a:t>
            </a:r>
            <a:r>
              <a:rPr lang="en-US" dirty="0" err="1">
                <a:latin typeface="Arial" panose="020B0604020202020204" pitchFamily="34" charset="0"/>
                <a:cs typeface="Arial" panose="020B0604020202020204" pitchFamily="34" charset="0"/>
              </a:rPr>
              <a:t>errores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absolutos</a:t>
            </a:r>
            <a:endParaRPr lang="en-US" dirty="0">
              <a:latin typeface="Arial" panose="020B0604020202020204" pitchFamily="34" charset="0"/>
              <a:cs typeface="Arial" panose="020B0604020202020204" pitchFamily="34" charset="0"/>
            </a:endParaRPr>
          </a:p>
          <a:p>
            <a:pPr lvl="2"/>
            <a:r>
              <a:rPr lang="es-ES" b="1" dirty="0">
                <a:latin typeface="Courier New" panose="02070309020205020404" pitchFamily="49" charset="0"/>
                <a:cs typeface="Courier New" panose="02070309020205020404" pitchFamily="49" charset="0"/>
              </a:rPr>
              <a:t>MAE</a:t>
            </a:r>
            <a:r>
              <a:rPr lang="es-ES" dirty="0">
                <a:latin typeface="Courier New" panose="02070309020205020404" pitchFamily="49" charset="0"/>
                <a:cs typeface="Courier New" panose="02070309020205020404" pitchFamily="49" charset="0"/>
              </a:rPr>
              <a:t>=</a:t>
            </a:r>
            <a:r>
              <a:rPr lang="es-ES" dirty="0" err="1">
                <a:latin typeface="Courier New" panose="02070309020205020404" pitchFamily="49" charset="0"/>
                <a:cs typeface="Courier New" panose="02070309020205020404" pitchFamily="49" charset="0"/>
              </a:rPr>
              <a:t>Avg</a:t>
            </a:r>
            <a:r>
              <a:rPr lang="es-ES" dirty="0">
                <a:latin typeface="Courier New" panose="02070309020205020404" pitchFamily="49" charset="0"/>
                <a:cs typeface="Courier New" panose="02070309020205020404" pitchFamily="49" charset="0"/>
              </a:rPr>
              <a:t>(</a:t>
            </a:r>
            <a:r>
              <a:rPr lang="es-ES" dirty="0" err="1">
                <a:latin typeface="Courier New" panose="02070309020205020404" pitchFamily="49" charset="0"/>
                <a:cs typeface="Courier New" panose="02070309020205020404" pitchFamily="49" charset="0"/>
              </a:rPr>
              <a:t>Abs</a:t>
            </a:r>
            <a:r>
              <a:rPr lang="es-ES" dirty="0">
                <a:latin typeface="Courier New" panose="02070309020205020404" pitchFamily="49" charset="0"/>
                <a:cs typeface="Courier New" panose="02070309020205020404" pitchFamily="49" charset="0"/>
              </a:rPr>
              <a:t>(Real-Predicho))</a:t>
            </a:r>
          </a:p>
          <a:p>
            <a:pPr lvl="2"/>
            <a:endParaRPr lang="en-US"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R2: Suma de </a:t>
            </a:r>
            <a:r>
              <a:rPr lang="en-US" dirty="0" err="1">
                <a:latin typeface="Arial" panose="020B0604020202020204" pitchFamily="34" charset="0"/>
                <a:cs typeface="Arial" panose="020B0604020202020204" pitchFamily="34" charset="0"/>
              </a:rPr>
              <a:t>los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residuos</a:t>
            </a:r>
            <a:r>
              <a:rPr lang="en-US" dirty="0">
                <a:latin typeface="Arial" panose="020B0604020202020204" pitchFamily="34" charset="0"/>
                <a:cs typeface="Arial" panose="020B0604020202020204" pitchFamily="34" charset="0"/>
              </a:rPr>
              <a:t> al </a:t>
            </a:r>
            <a:r>
              <a:rPr lang="en-US" dirty="0" err="1">
                <a:latin typeface="Arial" panose="020B0604020202020204" pitchFamily="34" charset="0"/>
                <a:cs typeface="Arial" panose="020B0604020202020204" pitchFamily="34" charset="0"/>
              </a:rPr>
              <a:t>cuadrado</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Mean Squared Error: Media de </a:t>
            </a:r>
            <a:r>
              <a:rPr lang="en-US" dirty="0" err="1">
                <a:latin typeface="Arial" panose="020B0604020202020204" pitchFamily="34" charset="0"/>
                <a:cs typeface="Arial" panose="020B0604020202020204" pitchFamily="34" charset="0"/>
              </a:rPr>
              <a:t>errores</a:t>
            </a:r>
            <a:r>
              <a:rPr lang="en-US" dirty="0">
                <a:latin typeface="Arial" panose="020B0604020202020204" pitchFamily="34" charset="0"/>
                <a:cs typeface="Arial" panose="020B0604020202020204" pitchFamily="34" charset="0"/>
              </a:rPr>
              <a:t> al </a:t>
            </a:r>
            <a:r>
              <a:rPr lang="en-US" dirty="0" err="1">
                <a:latin typeface="Arial" panose="020B0604020202020204" pitchFamily="34" charset="0"/>
                <a:cs typeface="Arial" panose="020B0604020202020204" pitchFamily="34" charset="0"/>
              </a:rPr>
              <a:t>cuadrado</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pic>
        <p:nvPicPr>
          <p:cNvPr id="2" name="Imagen 1">
            <a:extLst>
              <a:ext uri="{FF2B5EF4-FFF2-40B4-BE49-F238E27FC236}">
                <a16:creationId xmlns:a16="http://schemas.microsoft.com/office/drawing/2014/main" id="{43648A73-0D7F-4856-8743-89B72894CBAD}"/>
              </a:ext>
            </a:extLst>
          </p:cNvPr>
          <p:cNvPicPr>
            <a:picLocks noChangeAspect="1"/>
          </p:cNvPicPr>
          <p:nvPr/>
        </p:nvPicPr>
        <p:blipFill>
          <a:blip r:embed="rId4"/>
          <a:stretch>
            <a:fillRect/>
          </a:stretch>
        </p:blipFill>
        <p:spPr>
          <a:xfrm>
            <a:off x="5796136" y="2636912"/>
            <a:ext cx="2614542" cy="500580"/>
          </a:xfrm>
          <a:prstGeom prst="rect">
            <a:avLst/>
          </a:prstGeom>
        </p:spPr>
      </p:pic>
      <p:pic>
        <p:nvPicPr>
          <p:cNvPr id="5" name="Imagen 4">
            <a:extLst>
              <a:ext uri="{FF2B5EF4-FFF2-40B4-BE49-F238E27FC236}">
                <a16:creationId xmlns:a16="http://schemas.microsoft.com/office/drawing/2014/main" id="{CF99CFED-AD67-462B-AAF7-AC25D9C8AB5C}"/>
              </a:ext>
            </a:extLst>
          </p:cNvPr>
          <p:cNvPicPr>
            <a:picLocks noChangeAspect="1"/>
          </p:cNvPicPr>
          <p:nvPr/>
        </p:nvPicPr>
        <p:blipFill>
          <a:blip r:embed="rId5"/>
          <a:stretch>
            <a:fillRect/>
          </a:stretch>
        </p:blipFill>
        <p:spPr>
          <a:xfrm>
            <a:off x="6789890" y="4500384"/>
            <a:ext cx="1620788" cy="475666"/>
          </a:xfrm>
          <a:prstGeom prst="rect">
            <a:avLst/>
          </a:prstGeom>
        </p:spPr>
      </p:pic>
    </p:spTree>
    <p:extLst>
      <p:ext uri="{BB962C8B-B14F-4D97-AF65-F5344CB8AC3E}">
        <p14:creationId xmlns:p14="http://schemas.microsoft.com/office/powerpoint/2010/main" val="319206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3.- Evaluación: Función de coste</a:t>
            </a:r>
          </a:p>
        </p:txBody>
      </p:sp>
      <p:sp>
        <p:nvSpPr>
          <p:cNvPr id="15" name="5 Rectángulo"/>
          <p:cNvSpPr/>
          <p:nvPr/>
        </p:nvSpPr>
        <p:spPr>
          <a:xfrm>
            <a:off x="477888" y="2060848"/>
            <a:ext cx="8054552" cy="3724096"/>
          </a:xfrm>
          <a:prstGeom prst="rect">
            <a:avLst/>
          </a:prstGeom>
          <a:solidFill>
            <a:schemeClr val="bg1"/>
          </a:solidFill>
        </p:spPr>
        <p:txBody>
          <a:bodyPr wrap="square">
            <a:spAutoFit/>
          </a:bodyPr>
          <a:lstStyle/>
          <a:p>
            <a:r>
              <a:rPr lang="en-US" sz="2000" b="1" i="1" dirty="0" err="1">
                <a:solidFill>
                  <a:srgbClr val="E10000"/>
                </a:solidFill>
                <a:latin typeface="Georgia" pitchFamily="18" charset="0"/>
              </a:rPr>
              <a:t>Formas</a:t>
            </a:r>
            <a:r>
              <a:rPr lang="en-US" sz="2000" b="1" i="1" dirty="0">
                <a:solidFill>
                  <a:srgbClr val="E10000"/>
                </a:solidFill>
                <a:latin typeface="Georgia" pitchFamily="18" charset="0"/>
              </a:rPr>
              <a:t> de </a:t>
            </a:r>
            <a:r>
              <a:rPr lang="en-US" sz="2000" b="1" i="1" dirty="0" err="1">
                <a:solidFill>
                  <a:srgbClr val="E10000"/>
                </a:solidFill>
                <a:latin typeface="Georgia" pitchFamily="18" charset="0"/>
              </a:rPr>
              <a:t>medir</a:t>
            </a:r>
            <a:r>
              <a:rPr lang="en-US" sz="2000" b="1" i="1" dirty="0">
                <a:solidFill>
                  <a:srgbClr val="E10000"/>
                </a:solidFill>
                <a:latin typeface="Georgia" pitchFamily="18" charset="0"/>
              </a:rPr>
              <a:t> el error (II)</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RMSE (Root Mean Squared Error): </a:t>
            </a:r>
            <a:r>
              <a:rPr lang="en-US" dirty="0" err="1">
                <a:latin typeface="Arial" panose="020B0604020202020204" pitchFamily="34" charset="0"/>
                <a:cs typeface="Arial" panose="020B0604020202020204" pitchFamily="34" charset="0"/>
              </a:rPr>
              <a:t>Raíz</a:t>
            </a:r>
            <a:r>
              <a:rPr lang="en-US" dirty="0">
                <a:latin typeface="Arial" panose="020B0604020202020204" pitchFamily="34" charset="0"/>
                <a:cs typeface="Arial" panose="020B0604020202020204" pitchFamily="34" charset="0"/>
              </a:rPr>
              <a:t> del error al </a:t>
            </a:r>
            <a:r>
              <a:rPr lang="en-US" dirty="0" err="1">
                <a:latin typeface="Arial" panose="020B0604020202020204" pitchFamily="34" charset="0"/>
                <a:cs typeface="Arial" panose="020B0604020202020204" pitchFamily="34" charset="0"/>
              </a:rPr>
              <a:t>cuadrado</a:t>
            </a:r>
            <a:r>
              <a:rPr lang="en-US" dirty="0">
                <a:latin typeface="Arial" panose="020B0604020202020204" pitchFamily="34" charset="0"/>
                <a:cs typeface="Arial" panose="020B0604020202020204" pitchFamily="34" charset="0"/>
              </a:rPr>
              <a:t> medio</a:t>
            </a:r>
          </a:p>
          <a:p>
            <a:pPr lvl="2"/>
            <a:r>
              <a:rPr lang="es-ES" b="1" i="1" dirty="0">
                <a:latin typeface="Courier New" panose="02070309020205020404" pitchFamily="49" charset="0"/>
                <a:cs typeface="Courier New" panose="02070309020205020404" pitchFamily="49" charset="0"/>
              </a:rPr>
              <a:t>RMSE</a:t>
            </a:r>
            <a:r>
              <a:rPr lang="es-ES" i="1" dirty="0">
                <a:latin typeface="Courier New" panose="02070309020205020404" pitchFamily="49" charset="0"/>
                <a:cs typeface="Courier New" panose="02070309020205020404" pitchFamily="49" charset="0"/>
              </a:rPr>
              <a:t>=</a:t>
            </a:r>
            <a:r>
              <a:rPr lang="es-ES" i="1" dirty="0" err="1">
                <a:latin typeface="Courier New" panose="02070309020205020404" pitchFamily="49" charset="0"/>
                <a:cs typeface="Courier New" panose="02070309020205020404" pitchFamily="49" charset="0"/>
              </a:rPr>
              <a:t>Sqrt</a:t>
            </a:r>
            <a:r>
              <a:rPr lang="es-ES" i="1" dirty="0">
                <a:latin typeface="Courier New" panose="02070309020205020404" pitchFamily="49" charset="0"/>
                <a:cs typeface="Courier New" panose="02070309020205020404" pitchFamily="49" charset="0"/>
              </a:rPr>
              <a:t>(</a:t>
            </a:r>
            <a:r>
              <a:rPr lang="es-ES" i="1" dirty="0" err="1">
                <a:latin typeface="Courier New" panose="02070309020205020404" pitchFamily="49" charset="0"/>
                <a:cs typeface="Courier New" panose="02070309020205020404" pitchFamily="49" charset="0"/>
              </a:rPr>
              <a:t>Avg</a:t>
            </a:r>
            <a:r>
              <a:rPr lang="es-ES" i="1" dirty="0">
                <a:latin typeface="Courier New" panose="02070309020205020404" pitchFamily="49" charset="0"/>
                <a:cs typeface="Courier New" panose="02070309020205020404" pitchFamily="49" charset="0"/>
              </a:rPr>
              <a:t>(</a:t>
            </a:r>
            <a:r>
              <a:rPr lang="es-ES" i="1" dirty="0" err="1">
                <a:latin typeface="Courier New" panose="02070309020205020404" pitchFamily="49" charset="0"/>
                <a:cs typeface="Courier New" panose="02070309020205020404" pitchFamily="49" charset="0"/>
              </a:rPr>
              <a:t>Power</a:t>
            </a:r>
            <a:r>
              <a:rPr lang="es-ES" i="1" dirty="0">
                <a:latin typeface="Courier New" panose="02070309020205020404" pitchFamily="49" charset="0"/>
                <a:cs typeface="Courier New" panose="02070309020205020404" pitchFamily="49" charset="0"/>
              </a:rPr>
              <a:t>(Real -Predicho)))</a:t>
            </a:r>
          </a:p>
          <a:p>
            <a:pPr lvl="2"/>
            <a:endParaRPr lang="es-ES" i="1" dirty="0"/>
          </a:p>
          <a:p>
            <a:pPr marL="742950" lvl="1" indent="-285750">
              <a:buFont typeface="Arial" panose="020B0604020202020204" pitchFamily="34" charset="0"/>
              <a:buChar char="•"/>
            </a:pPr>
            <a:r>
              <a:rPr lang="es-ES" dirty="0"/>
              <a:t>MAPE (Mean Absolute </a:t>
            </a:r>
            <a:r>
              <a:rPr lang="es-ES" dirty="0" err="1"/>
              <a:t>Percentage</a:t>
            </a:r>
            <a:r>
              <a:rPr lang="es-ES" dirty="0"/>
              <a:t> Error): Error ponderado</a:t>
            </a:r>
          </a:p>
          <a:p>
            <a:pPr lvl="2"/>
            <a:r>
              <a:rPr lang="es-ES" b="1" dirty="0">
                <a:latin typeface="Courier New" panose="02070309020205020404" pitchFamily="49" charset="0"/>
                <a:cs typeface="Courier New" panose="02070309020205020404" pitchFamily="49" charset="0"/>
              </a:rPr>
              <a:t>MAPE</a:t>
            </a:r>
            <a:r>
              <a:rPr lang="es-ES" dirty="0">
                <a:latin typeface="Courier New" panose="02070309020205020404" pitchFamily="49" charset="0"/>
                <a:cs typeface="Courier New" panose="02070309020205020404" pitchFamily="49" charset="0"/>
              </a:rPr>
              <a:t> = </a:t>
            </a:r>
            <a:r>
              <a:rPr lang="es-ES" i="1" dirty="0" err="1">
                <a:latin typeface="Courier New" panose="02070309020205020404" pitchFamily="49" charset="0"/>
                <a:cs typeface="Courier New" panose="02070309020205020404" pitchFamily="49" charset="0"/>
              </a:rPr>
              <a:t>Avg</a:t>
            </a:r>
            <a:r>
              <a:rPr lang="es-ES" i="1" dirty="0">
                <a:latin typeface="Courier New" panose="02070309020205020404" pitchFamily="49" charset="0"/>
                <a:cs typeface="Courier New" panose="02070309020205020404" pitchFamily="49" charset="0"/>
              </a:rPr>
              <a:t>(</a:t>
            </a:r>
            <a:r>
              <a:rPr lang="es-ES" i="1" dirty="0" err="1">
                <a:latin typeface="Courier New" panose="02070309020205020404" pitchFamily="49" charset="0"/>
                <a:cs typeface="Courier New" panose="02070309020205020404" pitchFamily="49" charset="0"/>
              </a:rPr>
              <a:t>Abs</a:t>
            </a:r>
            <a:r>
              <a:rPr lang="es-ES" i="1" dirty="0">
                <a:latin typeface="Courier New" panose="02070309020205020404" pitchFamily="49" charset="0"/>
                <a:cs typeface="Courier New" panose="02070309020205020404" pitchFamily="49" charset="0"/>
              </a:rPr>
              <a:t>(Real-</a:t>
            </a:r>
            <a:r>
              <a:rPr lang="es-ES" i="1" dirty="0" err="1">
                <a:latin typeface="Courier New" panose="02070309020205020404" pitchFamily="49" charset="0"/>
                <a:cs typeface="Courier New" panose="02070309020205020404" pitchFamily="49" charset="0"/>
              </a:rPr>
              <a:t>Forecast</a:t>
            </a:r>
            <a:r>
              <a:rPr lang="es-ES" i="1" dirty="0">
                <a:latin typeface="Courier New" panose="02070309020205020404" pitchFamily="49" charset="0"/>
                <a:cs typeface="Courier New" panose="02070309020205020404" pitchFamily="49" charset="0"/>
              </a:rPr>
              <a:t>)/</a:t>
            </a:r>
            <a:r>
              <a:rPr lang="es-ES" i="1" dirty="0" err="1">
                <a:latin typeface="Courier New" panose="02070309020205020404" pitchFamily="49" charset="0"/>
                <a:cs typeface="Courier New" panose="02070309020205020404" pitchFamily="49" charset="0"/>
              </a:rPr>
              <a:t>Abs</a:t>
            </a:r>
            <a:r>
              <a:rPr lang="es-ES" i="1" dirty="0">
                <a:latin typeface="Courier New" panose="02070309020205020404" pitchFamily="49" charset="0"/>
                <a:cs typeface="Courier New" panose="02070309020205020404" pitchFamily="49" charset="0"/>
              </a:rPr>
              <a:t>(Real)) *100</a:t>
            </a:r>
          </a:p>
          <a:p>
            <a:pPr lvl="2"/>
            <a:endParaRPr lang="es-ES" i="1" dirty="0">
              <a:latin typeface="Courier New" panose="02070309020205020404" pitchFamily="49" charset="0"/>
              <a:cs typeface="Courier New" panose="02070309020205020404" pitchFamily="49" charset="0"/>
            </a:endParaRPr>
          </a:p>
          <a:p>
            <a:pPr lvl="2"/>
            <a:endParaRPr lang="es-ES" i="1" dirty="0">
              <a:latin typeface="Courier New" panose="02070309020205020404" pitchFamily="49" charset="0"/>
              <a:cs typeface="Courier New" panose="02070309020205020404" pitchFamily="49" charset="0"/>
            </a:endParaRPr>
          </a:p>
          <a:p>
            <a:pPr algn="ctr"/>
            <a:endParaRPr lang="es-ES" b="1" dirty="0">
              <a:latin typeface="Arial" panose="020B0604020202020204" pitchFamily="34" charset="0"/>
              <a:cs typeface="Arial" panose="020B0604020202020204" pitchFamily="34" charset="0"/>
            </a:endParaRPr>
          </a:p>
          <a:p>
            <a:pPr algn="ctr"/>
            <a:endParaRPr lang="es-ES" b="1" dirty="0">
              <a:latin typeface="Arial" panose="020B0604020202020204" pitchFamily="34" charset="0"/>
              <a:cs typeface="Arial" panose="020B0604020202020204" pitchFamily="34" charset="0"/>
            </a:endParaRPr>
          </a:p>
          <a:p>
            <a:pPr algn="ctr"/>
            <a:r>
              <a:rPr lang="es-ES" b="1" dirty="0">
                <a:latin typeface="Arial" panose="020B0604020202020204" pitchFamily="34" charset="0"/>
                <a:cs typeface="Arial" panose="020B0604020202020204" pitchFamily="34" charset="0"/>
              </a:rPr>
              <a:t>El objetivo en una regresión es minimizar la función de coste, el error</a:t>
            </a:r>
            <a:endParaRPr lang="en-US" b="1" dirty="0">
              <a:latin typeface="Arial" panose="020B0604020202020204" pitchFamily="34" charset="0"/>
              <a:cs typeface="Arial" panose="020B0604020202020204" pitchFamily="34" charset="0"/>
            </a:endParaRPr>
          </a:p>
          <a:p>
            <a:pPr lvl="2"/>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3247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3.- Evaluación: Función de coste</a:t>
            </a:r>
          </a:p>
          <a:p>
            <a:endParaRPr lang="es-ES" sz="2800" b="1" i="1" dirty="0">
              <a:solidFill>
                <a:schemeClr val="bg1"/>
              </a:solidFill>
              <a:latin typeface="Georgia" charset="0"/>
            </a:endParaRPr>
          </a:p>
        </p:txBody>
      </p:sp>
      <p:sp>
        <p:nvSpPr>
          <p:cNvPr id="15" name="5 Rectángulo"/>
          <p:cNvSpPr/>
          <p:nvPr/>
        </p:nvSpPr>
        <p:spPr>
          <a:xfrm>
            <a:off x="477888" y="2060848"/>
            <a:ext cx="8054552" cy="2954655"/>
          </a:xfrm>
          <a:prstGeom prst="rect">
            <a:avLst/>
          </a:prstGeom>
          <a:solidFill>
            <a:schemeClr val="bg1"/>
          </a:solidFill>
        </p:spPr>
        <p:txBody>
          <a:bodyPr wrap="square">
            <a:spAutoFit/>
          </a:bodyPr>
          <a:lstStyle/>
          <a:p>
            <a:r>
              <a:rPr lang="en-US" sz="2000" b="1" i="1" dirty="0">
                <a:solidFill>
                  <a:srgbClr val="E10000"/>
                </a:solidFill>
                <a:latin typeface="Georgia" pitchFamily="18" charset="0"/>
              </a:rPr>
              <a:t>¿</a:t>
            </a:r>
            <a:r>
              <a:rPr lang="en-US" sz="2000" b="1" i="1" dirty="0" err="1">
                <a:solidFill>
                  <a:srgbClr val="E10000"/>
                </a:solidFill>
                <a:latin typeface="Georgia" pitchFamily="18" charset="0"/>
              </a:rPr>
              <a:t>Cómo</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evaluar</a:t>
            </a:r>
            <a:r>
              <a:rPr lang="en-US" sz="2000" b="1" i="1" dirty="0">
                <a:solidFill>
                  <a:srgbClr val="E10000"/>
                </a:solidFill>
                <a:latin typeface="Georgia" pitchFamily="18" charset="0"/>
              </a:rPr>
              <a:t> el error?</a:t>
            </a:r>
          </a:p>
          <a:p>
            <a:endParaRPr lang="en-US" sz="2000" b="1" i="1" dirty="0">
              <a:solidFill>
                <a:srgbClr val="E10000"/>
              </a:solidFill>
              <a:latin typeface="Georgia" pitchFamily="18" charset="0"/>
            </a:endParaRPr>
          </a:p>
          <a:p>
            <a:pPr marL="800100" lvl="1" indent="-342900">
              <a:buFont typeface="Arial" panose="020B0604020202020204" pitchFamily="34" charset="0"/>
              <a:buChar char="•"/>
            </a:pPr>
            <a:r>
              <a:rPr lang="en-US" dirty="0" err="1">
                <a:latin typeface="Arial" panose="020B0604020202020204" pitchFamily="34" charset="0"/>
                <a:cs typeface="Arial" panose="020B0604020202020204" pitchFamily="34" charset="0"/>
              </a:rPr>
              <a:t>Comparando</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distintos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algoritmos</a:t>
            </a: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parámetros</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err="1">
                <a:latin typeface="Arial" panose="020B0604020202020204" pitchFamily="34" charset="0"/>
                <a:cs typeface="Arial" panose="020B0604020202020204" pitchFamily="34" charset="0"/>
              </a:rPr>
              <a:t>Contextualizando</a:t>
            </a:r>
            <a:r>
              <a:rPr lang="en-US" dirty="0">
                <a:latin typeface="Arial" panose="020B0604020202020204" pitchFamily="34" charset="0"/>
                <a:cs typeface="Arial" panose="020B0604020202020204" pitchFamily="34" charset="0"/>
              </a:rPr>
              <a:t> el error</a:t>
            </a:r>
          </a:p>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sz="2000" b="1" i="1" dirty="0">
                <a:solidFill>
                  <a:srgbClr val="E10000"/>
                </a:solidFill>
                <a:latin typeface="Georgia" pitchFamily="18" charset="0"/>
              </a:rPr>
              <a:t>¿</a:t>
            </a:r>
            <a:r>
              <a:rPr lang="en-US" sz="2000" b="1" i="1" dirty="0" err="1">
                <a:solidFill>
                  <a:srgbClr val="E10000"/>
                </a:solidFill>
                <a:latin typeface="Georgia" pitchFamily="18" charset="0"/>
              </a:rPr>
              <a:t>Cuál</a:t>
            </a:r>
            <a:r>
              <a:rPr lang="en-US" sz="2000" b="1" i="1" dirty="0">
                <a:solidFill>
                  <a:srgbClr val="E10000"/>
                </a:solidFill>
                <a:latin typeface="Georgia" pitchFamily="18" charset="0"/>
              </a:rPr>
              <a:t> de </a:t>
            </a:r>
            <a:r>
              <a:rPr lang="en-US" sz="2000" b="1" i="1" dirty="0" err="1">
                <a:solidFill>
                  <a:srgbClr val="E10000"/>
                </a:solidFill>
                <a:latin typeface="Georgia" pitchFamily="18" charset="0"/>
              </a:rPr>
              <a:t>los</a:t>
            </a:r>
            <a:r>
              <a:rPr lang="en-US" sz="2000" b="1" i="1" dirty="0">
                <a:solidFill>
                  <a:srgbClr val="E10000"/>
                </a:solidFill>
                <a:latin typeface="Georgia" pitchFamily="18" charset="0"/>
              </a:rPr>
              <a:t> dos </a:t>
            </a:r>
            <a:r>
              <a:rPr lang="en-US" sz="2000" b="1" i="1" dirty="0" err="1">
                <a:solidFill>
                  <a:srgbClr val="E10000"/>
                </a:solidFill>
                <a:latin typeface="Georgia" pitchFamily="18" charset="0"/>
              </a:rPr>
              <a:t>casos</a:t>
            </a:r>
            <a:r>
              <a:rPr lang="en-US" sz="2000" b="1" i="1" dirty="0">
                <a:solidFill>
                  <a:srgbClr val="E10000"/>
                </a:solidFill>
                <a:latin typeface="Georgia" pitchFamily="18" charset="0"/>
              </a:rPr>
              <a:t> da un mayor error?</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Caso A:		Real 15 		| 	Predicho 23</a:t>
            </a:r>
          </a:p>
          <a:p>
            <a:pPr marL="285750" indent="-285750">
              <a:buFont typeface="Arial" panose="020B0604020202020204" pitchFamily="34" charset="0"/>
              <a:buChar char="•"/>
            </a:pPr>
            <a:endParaRPr lang="es-E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dirty="0">
                <a:latin typeface="Arial" panose="020B0604020202020204" pitchFamily="34" charset="0"/>
                <a:cs typeface="Arial" panose="020B0604020202020204" pitchFamily="34" charset="0"/>
              </a:rPr>
              <a:t>Caso B:		Real 1500 	| 	Predicho 1200</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3778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3.- Evaluación: </a:t>
            </a:r>
            <a:r>
              <a:rPr lang="es-ES" sz="2800" b="1" i="1" dirty="0" err="1">
                <a:solidFill>
                  <a:schemeClr val="bg1"/>
                </a:solidFill>
                <a:latin typeface="Georgia" charset="0"/>
              </a:rPr>
              <a:t>Gradient</a:t>
            </a:r>
            <a:r>
              <a:rPr lang="es-ES" sz="2800" b="1" i="1" dirty="0">
                <a:solidFill>
                  <a:schemeClr val="bg1"/>
                </a:solidFill>
                <a:latin typeface="Georgia" charset="0"/>
              </a:rPr>
              <a:t> </a:t>
            </a:r>
            <a:r>
              <a:rPr lang="es-ES" sz="2800" b="1" i="1" dirty="0" err="1">
                <a:solidFill>
                  <a:schemeClr val="bg1"/>
                </a:solidFill>
                <a:latin typeface="Georgia" charset="0"/>
              </a:rPr>
              <a:t>Descent</a:t>
            </a:r>
            <a:endParaRPr lang="es-ES" sz="2800" b="1" i="1" dirty="0">
              <a:solidFill>
                <a:schemeClr val="bg1"/>
              </a:solidFill>
              <a:latin typeface="Georgia" charset="0"/>
            </a:endParaRPr>
          </a:p>
        </p:txBody>
      </p:sp>
      <p:sp>
        <p:nvSpPr>
          <p:cNvPr id="15" name="5 Rectángulo"/>
          <p:cNvSpPr/>
          <p:nvPr/>
        </p:nvSpPr>
        <p:spPr>
          <a:xfrm>
            <a:off x="477888" y="2060848"/>
            <a:ext cx="5102224" cy="3724096"/>
          </a:xfrm>
          <a:prstGeom prst="rect">
            <a:avLst/>
          </a:prstGeom>
          <a:solidFill>
            <a:schemeClr val="bg1"/>
          </a:solidFill>
        </p:spPr>
        <p:txBody>
          <a:bodyPr wrap="square">
            <a:spAutoFit/>
          </a:bodyPr>
          <a:lstStyle/>
          <a:p>
            <a:r>
              <a:rPr lang="en-US" sz="2000" b="1" i="1" dirty="0">
                <a:solidFill>
                  <a:srgbClr val="E10000"/>
                </a:solidFill>
                <a:latin typeface="Georgia" pitchFamily="18" charset="0"/>
              </a:rPr>
              <a:t>¿</a:t>
            </a:r>
            <a:r>
              <a:rPr lang="en-US" sz="2000" b="1" i="1" dirty="0" err="1">
                <a:solidFill>
                  <a:srgbClr val="E10000"/>
                </a:solidFill>
                <a:latin typeface="Georgia" pitchFamily="18" charset="0"/>
              </a:rPr>
              <a:t>Cómo</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encontrar</a:t>
            </a:r>
            <a:r>
              <a:rPr lang="en-US" sz="2000" b="1" i="1" dirty="0">
                <a:solidFill>
                  <a:srgbClr val="E10000"/>
                </a:solidFill>
                <a:latin typeface="Georgia" pitchFamily="18" charset="0"/>
              </a:rPr>
              <a:t> el </a:t>
            </a:r>
            <a:r>
              <a:rPr lang="en-US" sz="2000" b="1" i="1" dirty="0" err="1">
                <a:solidFill>
                  <a:srgbClr val="E10000"/>
                </a:solidFill>
                <a:latin typeface="Georgia" pitchFamily="18" charset="0"/>
              </a:rPr>
              <a:t>mínimo</a:t>
            </a:r>
            <a:r>
              <a:rPr lang="en-US" sz="2000" b="1" i="1" dirty="0">
                <a:solidFill>
                  <a:srgbClr val="E10000"/>
                </a:solidFill>
                <a:latin typeface="Georgia" pitchFamily="18" charset="0"/>
              </a:rPr>
              <a:t> error?</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t>Para </a:t>
            </a:r>
            <a:r>
              <a:rPr lang="en-US" dirty="0" err="1"/>
              <a:t>obtener</a:t>
            </a:r>
            <a:r>
              <a:rPr lang="en-US" dirty="0"/>
              <a:t> el </a:t>
            </a:r>
            <a:r>
              <a:rPr lang="en-US" dirty="0" err="1"/>
              <a:t>resultado</a:t>
            </a:r>
            <a:r>
              <a:rPr lang="en-US" dirty="0"/>
              <a:t> </a:t>
            </a:r>
            <a:r>
              <a:rPr lang="en-US" dirty="0" err="1"/>
              <a:t>más</a:t>
            </a:r>
            <a:r>
              <a:rPr lang="en-US" dirty="0"/>
              <a:t> </a:t>
            </a:r>
            <a:r>
              <a:rPr lang="en-US" dirty="0" err="1"/>
              <a:t>optimo</a:t>
            </a:r>
            <a:r>
              <a:rPr lang="en-US" dirty="0"/>
              <a:t>, </a:t>
            </a:r>
            <a:r>
              <a:rPr lang="en-US" dirty="0" err="1"/>
              <a:t>tenemos</a:t>
            </a:r>
            <a:r>
              <a:rPr lang="en-US" dirty="0"/>
              <a:t> que </a:t>
            </a:r>
            <a:r>
              <a:rPr lang="en-US" dirty="0" err="1"/>
              <a:t>minimizar</a:t>
            </a:r>
            <a:r>
              <a:rPr lang="en-US" dirty="0"/>
              <a:t> la </a:t>
            </a:r>
            <a:r>
              <a:rPr lang="en-US" dirty="0" err="1"/>
              <a:t>función</a:t>
            </a:r>
            <a:r>
              <a:rPr lang="en-US" dirty="0"/>
              <a:t> de </a:t>
            </a:r>
            <a:r>
              <a:rPr lang="en-US" dirty="0" err="1"/>
              <a:t>coste</a:t>
            </a:r>
            <a:endParaRPr lang="en-US" dirty="0"/>
          </a:p>
          <a:p>
            <a:pPr marL="742950" lvl="1" indent="-285750">
              <a:buFont typeface="Arial" panose="020B0604020202020204" pitchFamily="34" charset="0"/>
              <a:buChar char="•"/>
            </a:pPr>
            <a:r>
              <a:rPr lang="en-US" dirty="0" err="1"/>
              <a:t>Usamos</a:t>
            </a:r>
            <a:r>
              <a:rPr lang="en-US" dirty="0"/>
              <a:t> el </a:t>
            </a:r>
            <a:r>
              <a:rPr lang="en-US" dirty="0" err="1"/>
              <a:t>descenso</a:t>
            </a:r>
            <a:r>
              <a:rPr lang="en-US" dirty="0"/>
              <a:t> de </a:t>
            </a:r>
            <a:r>
              <a:rPr lang="en-US" dirty="0" err="1"/>
              <a:t>gradiente</a:t>
            </a:r>
            <a:r>
              <a:rPr lang="en-US" dirty="0"/>
              <a:t> para </a:t>
            </a:r>
            <a:r>
              <a:rPr lang="en-US" dirty="0" err="1"/>
              <a:t>encontrar</a:t>
            </a:r>
            <a:r>
              <a:rPr lang="en-US" dirty="0"/>
              <a:t> el </a:t>
            </a:r>
            <a:r>
              <a:rPr lang="en-US" dirty="0" err="1"/>
              <a:t>siguiente</a:t>
            </a:r>
            <a:r>
              <a:rPr lang="en-US" dirty="0"/>
              <a:t> peso </a:t>
            </a:r>
            <a:r>
              <a:rPr lang="en-US" dirty="0" err="1"/>
              <a:t>tras</a:t>
            </a:r>
            <a:r>
              <a:rPr lang="en-US" dirty="0"/>
              <a:t> el error que </a:t>
            </a:r>
            <a:r>
              <a:rPr lang="en-US" dirty="0" err="1"/>
              <a:t>nos</a:t>
            </a:r>
            <a:r>
              <a:rPr lang="en-US" dirty="0"/>
              <a:t> da el peso actual.</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Una </a:t>
            </a:r>
            <a:r>
              <a:rPr lang="en-US" dirty="0" err="1"/>
              <a:t>vez</a:t>
            </a:r>
            <a:r>
              <a:rPr lang="en-US" dirty="0"/>
              <a:t> </a:t>
            </a:r>
            <a:r>
              <a:rPr lang="en-US" dirty="0" err="1"/>
              <a:t>hemos</a:t>
            </a:r>
            <a:r>
              <a:rPr lang="en-US" dirty="0"/>
              <a:t> </a:t>
            </a:r>
            <a:r>
              <a:rPr lang="en-US" dirty="0" err="1"/>
              <a:t>calculado</a:t>
            </a:r>
            <a:r>
              <a:rPr lang="en-US" dirty="0"/>
              <a:t> el gradient descent, </a:t>
            </a:r>
            <a:r>
              <a:rPr lang="en-US" dirty="0" err="1"/>
              <a:t>calculamos</a:t>
            </a:r>
            <a:r>
              <a:rPr lang="en-US" dirty="0"/>
              <a:t> el </a:t>
            </a:r>
            <a:r>
              <a:rPr lang="en-US" dirty="0" err="1"/>
              <a:t>siguiente</a:t>
            </a:r>
            <a:r>
              <a:rPr lang="en-US" dirty="0"/>
              <a:t> peso</a:t>
            </a:r>
          </a:p>
        </p:txBody>
      </p:sp>
      <p:pic>
        <p:nvPicPr>
          <p:cNvPr id="5" name="Imagen 4">
            <a:extLst>
              <a:ext uri="{FF2B5EF4-FFF2-40B4-BE49-F238E27FC236}">
                <a16:creationId xmlns:a16="http://schemas.microsoft.com/office/drawing/2014/main" id="{D5250E41-24E6-4D24-8260-19621E370535}"/>
              </a:ext>
            </a:extLst>
          </p:cNvPr>
          <p:cNvPicPr>
            <a:picLocks noChangeAspect="1"/>
          </p:cNvPicPr>
          <p:nvPr/>
        </p:nvPicPr>
        <p:blipFill>
          <a:blip r:embed="rId4"/>
          <a:stretch>
            <a:fillRect/>
          </a:stretch>
        </p:blipFill>
        <p:spPr>
          <a:xfrm>
            <a:off x="5227027" y="5591588"/>
            <a:ext cx="3305413" cy="659370"/>
          </a:xfrm>
          <a:prstGeom prst="rect">
            <a:avLst/>
          </a:prstGeom>
        </p:spPr>
      </p:pic>
      <p:sp>
        <p:nvSpPr>
          <p:cNvPr id="6" name="CuadroTexto 5">
            <a:extLst>
              <a:ext uri="{FF2B5EF4-FFF2-40B4-BE49-F238E27FC236}">
                <a16:creationId xmlns:a16="http://schemas.microsoft.com/office/drawing/2014/main" id="{E0CA0DB8-2C27-4C07-8FB1-DE45EFEC189C}"/>
              </a:ext>
            </a:extLst>
          </p:cNvPr>
          <p:cNvSpPr txBox="1"/>
          <p:nvPr/>
        </p:nvSpPr>
        <p:spPr>
          <a:xfrm>
            <a:off x="1907704" y="4490548"/>
            <a:ext cx="4608512" cy="461665"/>
          </a:xfrm>
          <a:prstGeom prst="rect">
            <a:avLst/>
          </a:prstGeom>
          <a:noFill/>
        </p:spPr>
        <p:txBody>
          <a:bodyPr wrap="square" rtlCol="0">
            <a:spAutoFit/>
          </a:bodyPr>
          <a:lstStyle/>
          <a:p>
            <a:pPr algn="ctr"/>
            <a:r>
              <a:rPr lang="en-US" sz="1200" i="1" dirty="0"/>
              <a:t>La </a:t>
            </a:r>
            <a:r>
              <a:rPr lang="en-US" sz="1200" i="1" dirty="0" err="1"/>
              <a:t>derivada</a:t>
            </a:r>
            <a:r>
              <a:rPr lang="en-US" sz="1200" i="1" dirty="0"/>
              <a:t> de una </a:t>
            </a:r>
            <a:r>
              <a:rPr lang="en-US" sz="1200" i="1" dirty="0" err="1"/>
              <a:t>función</a:t>
            </a:r>
            <a:r>
              <a:rPr lang="en-US" sz="1200" i="1" dirty="0"/>
              <a:t> </a:t>
            </a:r>
            <a:r>
              <a:rPr lang="en-US" sz="1200" i="1" dirty="0" err="1"/>
              <a:t>en</a:t>
            </a:r>
            <a:r>
              <a:rPr lang="en-US" sz="1200" i="1" dirty="0"/>
              <a:t> un punto </a:t>
            </a:r>
            <a:r>
              <a:rPr lang="en-US" sz="1200" i="1" dirty="0" err="1"/>
              <a:t>nos</a:t>
            </a:r>
            <a:r>
              <a:rPr lang="en-US" sz="1200" i="1" dirty="0"/>
              <a:t> da el </a:t>
            </a:r>
            <a:r>
              <a:rPr lang="en-US" sz="1200" i="1" dirty="0" err="1"/>
              <a:t>pendiente</a:t>
            </a:r>
            <a:r>
              <a:rPr lang="en-US" sz="1200" i="1" dirty="0"/>
              <a:t>. </a:t>
            </a:r>
            <a:r>
              <a:rPr lang="en-US" sz="1200" i="1" dirty="0" err="1"/>
              <a:t>Cuanto</a:t>
            </a:r>
            <a:r>
              <a:rPr lang="en-US" sz="1200" i="1" dirty="0"/>
              <a:t> </a:t>
            </a:r>
            <a:r>
              <a:rPr lang="en-US" sz="1200" i="1" dirty="0" err="1"/>
              <a:t>más</a:t>
            </a:r>
            <a:r>
              <a:rPr lang="en-US" sz="1200" i="1" dirty="0"/>
              <a:t> se </a:t>
            </a:r>
            <a:r>
              <a:rPr lang="en-US" sz="1200" i="1" dirty="0" err="1"/>
              <a:t>acerque</a:t>
            </a:r>
            <a:r>
              <a:rPr lang="en-US" sz="1200" i="1" dirty="0"/>
              <a:t> a 0, </a:t>
            </a:r>
            <a:r>
              <a:rPr lang="en-US" sz="1200" i="1" dirty="0" err="1"/>
              <a:t>menos</a:t>
            </a:r>
            <a:r>
              <a:rPr lang="en-US" sz="1200" i="1" dirty="0"/>
              <a:t> </a:t>
            </a:r>
            <a:r>
              <a:rPr lang="en-US" sz="1200" i="1" dirty="0" err="1"/>
              <a:t>pendiente</a:t>
            </a:r>
            <a:endParaRPr lang="es-ES" sz="1600" b="1" i="1" dirty="0">
              <a:solidFill>
                <a:schemeClr val="bg1"/>
              </a:solidFill>
              <a:latin typeface="Georgia" pitchFamily="18" charset="0"/>
            </a:endParaRPr>
          </a:p>
        </p:txBody>
      </p:sp>
      <p:pic>
        <p:nvPicPr>
          <p:cNvPr id="9" name="Imagen 8">
            <a:extLst>
              <a:ext uri="{FF2B5EF4-FFF2-40B4-BE49-F238E27FC236}">
                <a16:creationId xmlns:a16="http://schemas.microsoft.com/office/drawing/2014/main" id="{BB845907-5DF2-45DD-A723-8A49F086E53E}"/>
              </a:ext>
            </a:extLst>
          </p:cNvPr>
          <p:cNvPicPr>
            <a:picLocks noChangeAspect="1"/>
          </p:cNvPicPr>
          <p:nvPr/>
        </p:nvPicPr>
        <p:blipFill>
          <a:blip r:embed="rId5"/>
          <a:stretch>
            <a:fillRect/>
          </a:stretch>
        </p:blipFill>
        <p:spPr>
          <a:xfrm>
            <a:off x="5475577" y="2554789"/>
            <a:ext cx="3091874" cy="1647727"/>
          </a:xfrm>
          <a:prstGeom prst="rect">
            <a:avLst/>
          </a:prstGeom>
        </p:spPr>
      </p:pic>
    </p:spTree>
    <p:extLst>
      <p:ext uri="{BB962C8B-B14F-4D97-AF65-F5344CB8AC3E}">
        <p14:creationId xmlns:p14="http://schemas.microsoft.com/office/powerpoint/2010/main" val="3212322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3.- Evaluación: </a:t>
            </a:r>
            <a:r>
              <a:rPr lang="es-ES" sz="2800" b="1" i="1" dirty="0" err="1">
                <a:solidFill>
                  <a:schemeClr val="bg1"/>
                </a:solidFill>
                <a:latin typeface="Georgia" charset="0"/>
              </a:rPr>
              <a:t>Gradient</a:t>
            </a:r>
            <a:r>
              <a:rPr lang="es-ES" sz="2800" b="1" i="1" dirty="0">
                <a:solidFill>
                  <a:schemeClr val="bg1"/>
                </a:solidFill>
                <a:latin typeface="Georgia" charset="0"/>
              </a:rPr>
              <a:t> </a:t>
            </a:r>
            <a:r>
              <a:rPr lang="es-ES" sz="2800" b="1" i="1" dirty="0" err="1">
                <a:solidFill>
                  <a:schemeClr val="bg1"/>
                </a:solidFill>
                <a:latin typeface="Georgia" charset="0"/>
              </a:rPr>
              <a:t>Descent</a:t>
            </a:r>
            <a:endParaRPr lang="es-ES" sz="2800" b="1" i="1" dirty="0">
              <a:solidFill>
                <a:schemeClr val="bg1"/>
              </a:solidFill>
              <a:latin typeface="Georgia" charset="0"/>
            </a:endParaRPr>
          </a:p>
        </p:txBody>
      </p:sp>
      <p:sp>
        <p:nvSpPr>
          <p:cNvPr id="15" name="5 Rectángulo"/>
          <p:cNvSpPr/>
          <p:nvPr/>
        </p:nvSpPr>
        <p:spPr>
          <a:xfrm>
            <a:off x="477888" y="2060848"/>
            <a:ext cx="5102224" cy="3724096"/>
          </a:xfrm>
          <a:prstGeom prst="rect">
            <a:avLst/>
          </a:prstGeom>
          <a:solidFill>
            <a:schemeClr val="bg1"/>
          </a:solidFill>
        </p:spPr>
        <p:txBody>
          <a:bodyPr wrap="square">
            <a:spAutoFit/>
          </a:bodyPr>
          <a:lstStyle/>
          <a:p>
            <a:r>
              <a:rPr lang="en-US" sz="2000" b="1" i="1" dirty="0">
                <a:solidFill>
                  <a:srgbClr val="E10000"/>
                </a:solidFill>
                <a:latin typeface="Georgia" pitchFamily="18" charset="0"/>
              </a:rPr>
              <a:t>¿</a:t>
            </a:r>
            <a:r>
              <a:rPr lang="en-US" sz="2000" b="1" i="1" dirty="0" err="1">
                <a:solidFill>
                  <a:srgbClr val="E10000"/>
                </a:solidFill>
                <a:latin typeface="Georgia" pitchFamily="18" charset="0"/>
              </a:rPr>
              <a:t>Cómo</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encontrar</a:t>
            </a:r>
            <a:r>
              <a:rPr lang="en-US" sz="2000" b="1" i="1" dirty="0">
                <a:solidFill>
                  <a:srgbClr val="E10000"/>
                </a:solidFill>
                <a:latin typeface="Georgia" pitchFamily="18" charset="0"/>
              </a:rPr>
              <a:t> el </a:t>
            </a:r>
            <a:r>
              <a:rPr lang="en-US" sz="2000" b="1" i="1" dirty="0" err="1">
                <a:solidFill>
                  <a:srgbClr val="E10000"/>
                </a:solidFill>
                <a:latin typeface="Georgia" pitchFamily="18" charset="0"/>
              </a:rPr>
              <a:t>mínimo</a:t>
            </a:r>
            <a:r>
              <a:rPr lang="en-US" sz="2000" b="1" i="1" dirty="0">
                <a:solidFill>
                  <a:srgbClr val="E10000"/>
                </a:solidFill>
                <a:latin typeface="Georgia" pitchFamily="18" charset="0"/>
              </a:rPr>
              <a:t> error?</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t>Para </a:t>
            </a:r>
            <a:r>
              <a:rPr lang="en-US" dirty="0" err="1"/>
              <a:t>obtener</a:t>
            </a:r>
            <a:r>
              <a:rPr lang="en-US" dirty="0"/>
              <a:t> el </a:t>
            </a:r>
            <a:r>
              <a:rPr lang="en-US" dirty="0" err="1"/>
              <a:t>resultado</a:t>
            </a:r>
            <a:r>
              <a:rPr lang="en-US" dirty="0"/>
              <a:t> </a:t>
            </a:r>
            <a:r>
              <a:rPr lang="en-US" dirty="0" err="1"/>
              <a:t>más</a:t>
            </a:r>
            <a:r>
              <a:rPr lang="en-US" dirty="0"/>
              <a:t> </a:t>
            </a:r>
            <a:r>
              <a:rPr lang="en-US" dirty="0" err="1"/>
              <a:t>optimo</a:t>
            </a:r>
            <a:r>
              <a:rPr lang="en-US" dirty="0"/>
              <a:t>, </a:t>
            </a:r>
            <a:r>
              <a:rPr lang="en-US" dirty="0" err="1"/>
              <a:t>tenemos</a:t>
            </a:r>
            <a:r>
              <a:rPr lang="en-US" dirty="0"/>
              <a:t> que </a:t>
            </a:r>
            <a:r>
              <a:rPr lang="en-US" dirty="0" err="1"/>
              <a:t>minimizar</a:t>
            </a:r>
            <a:r>
              <a:rPr lang="en-US" dirty="0"/>
              <a:t> la </a:t>
            </a:r>
            <a:r>
              <a:rPr lang="en-US" dirty="0" err="1"/>
              <a:t>función</a:t>
            </a:r>
            <a:r>
              <a:rPr lang="en-US" dirty="0"/>
              <a:t> de </a:t>
            </a:r>
            <a:r>
              <a:rPr lang="en-US" dirty="0" err="1"/>
              <a:t>coste</a:t>
            </a:r>
            <a:endParaRPr lang="en-US" dirty="0"/>
          </a:p>
          <a:p>
            <a:pPr marL="742950" lvl="1" indent="-285750">
              <a:buFont typeface="Arial" panose="020B0604020202020204" pitchFamily="34" charset="0"/>
              <a:buChar char="•"/>
            </a:pPr>
            <a:r>
              <a:rPr lang="en-US" dirty="0" err="1"/>
              <a:t>Usamos</a:t>
            </a:r>
            <a:r>
              <a:rPr lang="en-US" dirty="0"/>
              <a:t> el </a:t>
            </a:r>
            <a:r>
              <a:rPr lang="en-US" dirty="0" err="1"/>
              <a:t>descenso</a:t>
            </a:r>
            <a:r>
              <a:rPr lang="en-US" dirty="0"/>
              <a:t> de </a:t>
            </a:r>
            <a:r>
              <a:rPr lang="en-US" dirty="0" err="1"/>
              <a:t>gradiente</a:t>
            </a:r>
            <a:r>
              <a:rPr lang="en-US" dirty="0"/>
              <a:t> para </a:t>
            </a:r>
            <a:r>
              <a:rPr lang="en-US" dirty="0" err="1"/>
              <a:t>encontrar</a:t>
            </a:r>
            <a:r>
              <a:rPr lang="en-US" dirty="0"/>
              <a:t> el </a:t>
            </a:r>
            <a:r>
              <a:rPr lang="en-US" dirty="0" err="1"/>
              <a:t>siguiente</a:t>
            </a:r>
            <a:r>
              <a:rPr lang="en-US" dirty="0"/>
              <a:t> peso </a:t>
            </a:r>
            <a:r>
              <a:rPr lang="en-US" dirty="0" err="1"/>
              <a:t>tras</a:t>
            </a:r>
            <a:r>
              <a:rPr lang="en-US" dirty="0"/>
              <a:t> el error que </a:t>
            </a:r>
            <a:r>
              <a:rPr lang="en-US" dirty="0" err="1"/>
              <a:t>nos</a:t>
            </a:r>
            <a:r>
              <a:rPr lang="en-US" dirty="0"/>
              <a:t> da el peso actual.</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Una </a:t>
            </a:r>
            <a:r>
              <a:rPr lang="en-US" dirty="0" err="1"/>
              <a:t>vez</a:t>
            </a:r>
            <a:r>
              <a:rPr lang="en-US" dirty="0"/>
              <a:t> </a:t>
            </a:r>
            <a:r>
              <a:rPr lang="en-US" dirty="0" err="1"/>
              <a:t>hemos</a:t>
            </a:r>
            <a:r>
              <a:rPr lang="en-US" dirty="0"/>
              <a:t> </a:t>
            </a:r>
            <a:r>
              <a:rPr lang="en-US" dirty="0" err="1"/>
              <a:t>calculado</a:t>
            </a:r>
            <a:r>
              <a:rPr lang="en-US" dirty="0"/>
              <a:t> el gradient descent, </a:t>
            </a:r>
            <a:r>
              <a:rPr lang="en-US" dirty="0" err="1"/>
              <a:t>calculamos</a:t>
            </a:r>
            <a:r>
              <a:rPr lang="en-US" dirty="0"/>
              <a:t> el </a:t>
            </a:r>
            <a:r>
              <a:rPr lang="en-US" dirty="0" err="1"/>
              <a:t>siguiente</a:t>
            </a:r>
            <a:r>
              <a:rPr lang="en-US" dirty="0"/>
              <a:t> peso</a:t>
            </a:r>
          </a:p>
        </p:txBody>
      </p:sp>
      <p:pic>
        <p:nvPicPr>
          <p:cNvPr id="2" name="Imagen 1">
            <a:extLst>
              <a:ext uri="{FF2B5EF4-FFF2-40B4-BE49-F238E27FC236}">
                <a16:creationId xmlns:a16="http://schemas.microsoft.com/office/drawing/2014/main" id="{06BCD5B2-8AA2-48F6-B40F-487BB73288E8}"/>
              </a:ext>
            </a:extLst>
          </p:cNvPr>
          <p:cNvPicPr>
            <a:picLocks noChangeAspect="1"/>
          </p:cNvPicPr>
          <p:nvPr/>
        </p:nvPicPr>
        <p:blipFill>
          <a:blip r:embed="rId4"/>
          <a:stretch>
            <a:fillRect/>
          </a:stretch>
        </p:blipFill>
        <p:spPr>
          <a:xfrm>
            <a:off x="1979712" y="4333778"/>
            <a:ext cx="2235046" cy="897166"/>
          </a:xfrm>
          <a:prstGeom prst="rect">
            <a:avLst/>
          </a:prstGeom>
        </p:spPr>
      </p:pic>
      <p:pic>
        <p:nvPicPr>
          <p:cNvPr id="5" name="Imagen 4">
            <a:extLst>
              <a:ext uri="{FF2B5EF4-FFF2-40B4-BE49-F238E27FC236}">
                <a16:creationId xmlns:a16="http://schemas.microsoft.com/office/drawing/2014/main" id="{D5250E41-24E6-4D24-8260-19621E370535}"/>
              </a:ext>
            </a:extLst>
          </p:cNvPr>
          <p:cNvPicPr>
            <a:picLocks noChangeAspect="1"/>
          </p:cNvPicPr>
          <p:nvPr/>
        </p:nvPicPr>
        <p:blipFill>
          <a:blip r:embed="rId5"/>
          <a:stretch>
            <a:fillRect/>
          </a:stretch>
        </p:blipFill>
        <p:spPr>
          <a:xfrm>
            <a:off x="5227027" y="5591588"/>
            <a:ext cx="3305413" cy="659370"/>
          </a:xfrm>
          <a:prstGeom prst="rect">
            <a:avLst/>
          </a:prstGeom>
        </p:spPr>
      </p:pic>
      <p:sp>
        <p:nvSpPr>
          <p:cNvPr id="6" name="CuadroTexto 5">
            <a:extLst>
              <a:ext uri="{FF2B5EF4-FFF2-40B4-BE49-F238E27FC236}">
                <a16:creationId xmlns:a16="http://schemas.microsoft.com/office/drawing/2014/main" id="{E0CA0DB8-2C27-4C07-8FB1-DE45EFEC189C}"/>
              </a:ext>
            </a:extLst>
          </p:cNvPr>
          <p:cNvSpPr txBox="1"/>
          <p:nvPr/>
        </p:nvSpPr>
        <p:spPr>
          <a:xfrm>
            <a:off x="4071421" y="4459195"/>
            <a:ext cx="2808312" cy="646331"/>
          </a:xfrm>
          <a:prstGeom prst="rect">
            <a:avLst/>
          </a:prstGeom>
          <a:noFill/>
        </p:spPr>
        <p:txBody>
          <a:bodyPr wrap="square" rtlCol="0">
            <a:spAutoFit/>
          </a:bodyPr>
          <a:lstStyle/>
          <a:p>
            <a:pPr algn="ctr"/>
            <a:r>
              <a:rPr lang="en-US" sz="1200" i="1" dirty="0"/>
              <a:t>La </a:t>
            </a:r>
            <a:r>
              <a:rPr lang="en-US" sz="1200" i="1" dirty="0" err="1"/>
              <a:t>derivada</a:t>
            </a:r>
            <a:r>
              <a:rPr lang="en-US" sz="1200" i="1" dirty="0"/>
              <a:t> de </a:t>
            </a:r>
            <a:r>
              <a:rPr lang="en-US" sz="1200" i="1" dirty="0" err="1"/>
              <a:t>una</a:t>
            </a:r>
            <a:r>
              <a:rPr lang="en-US" sz="1200" i="1" dirty="0"/>
              <a:t> </a:t>
            </a:r>
            <a:r>
              <a:rPr lang="en-US" sz="1200" i="1" dirty="0" err="1"/>
              <a:t>función</a:t>
            </a:r>
            <a:r>
              <a:rPr lang="en-US" sz="1200" i="1" dirty="0"/>
              <a:t> </a:t>
            </a:r>
            <a:r>
              <a:rPr lang="en-US" sz="1200" i="1" dirty="0" err="1"/>
              <a:t>nos</a:t>
            </a:r>
            <a:r>
              <a:rPr lang="en-US" sz="1200" i="1" dirty="0"/>
              <a:t> da el </a:t>
            </a:r>
            <a:r>
              <a:rPr lang="en-US" sz="1200" i="1" dirty="0" err="1"/>
              <a:t>pendiente</a:t>
            </a:r>
            <a:r>
              <a:rPr lang="en-US" sz="1200" i="1" dirty="0"/>
              <a:t>. </a:t>
            </a:r>
            <a:r>
              <a:rPr lang="en-US" sz="1200" i="1" dirty="0" err="1"/>
              <a:t>Cuanto</a:t>
            </a:r>
            <a:r>
              <a:rPr lang="en-US" sz="1200" i="1" dirty="0"/>
              <a:t> </a:t>
            </a:r>
            <a:r>
              <a:rPr lang="en-US" sz="1200" i="1" dirty="0" err="1"/>
              <a:t>más</a:t>
            </a:r>
            <a:r>
              <a:rPr lang="en-US" sz="1200" i="1" dirty="0"/>
              <a:t> se </a:t>
            </a:r>
            <a:r>
              <a:rPr lang="en-US" sz="1200" i="1" dirty="0" err="1"/>
              <a:t>acerque</a:t>
            </a:r>
            <a:r>
              <a:rPr lang="en-US" sz="1200" i="1" dirty="0"/>
              <a:t> a 0, </a:t>
            </a:r>
            <a:r>
              <a:rPr lang="en-US" sz="1200" i="1" dirty="0" err="1"/>
              <a:t>menos</a:t>
            </a:r>
            <a:r>
              <a:rPr lang="en-US" sz="1200" i="1" dirty="0"/>
              <a:t> </a:t>
            </a:r>
            <a:r>
              <a:rPr lang="en-US" sz="1200" i="1" dirty="0" err="1"/>
              <a:t>pendiente</a:t>
            </a:r>
            <a:endParaRPr lang="es-ES" sz="1600" b="1" i="1" dirty="0">
              <a:solidFill>
                <a:schemeClr val="bg1"/>
              </a:solidFill>
              <a:latin typeface="Georgia" pitchFamily="18" charset="0"/>
            </a:endParaRPr>
          </a:p>
        </p:txBody>
      </p:sp>
      <p:pic>
        <p:nvPicPr>
          <p:cNvPr id="9" name="Imagen 8">
            <a:extLst>
              <a:ext uri="{FF2B5EF4-FFF2-40B4-BE49-F238E27FC236}">
                <a16:creationId xmlns:a16="http://schemas.microsoft.com/office/drawing/2014/main" id="{BB845907-5DF2-45DD-A723-8A49F086E53E}"/>
              </a:ext>
            </a:extLst>
          </p:cNvPr>
          <p:cNvPicPr>
            <a:picLocks noChangeAspect="1"/>
          </p:cNvPicPr>
          <p:nvPr/>
        </p:nvPicPr>
        <p:blipFill>
          <a:blip r:embed="rId6"/>
          <a:stretch>
            <a:fillRect/>
          </a:stretch>
        </p:blipFill>
        <p:spPr>
          <a:xfrm>
            <a:off x="5475577" y="2554789"/>
            <a:ext cx="3091874" cy="1647727"/>
          </a:xfrm>
          <a:prstGeom prst="rect">
            <a:avLst/>
          </a:prstGeom>
        </p:spPr>
      </p:pic>
    </p:spTree>
    <p:extLst>
      <p:ext uri="{BB962C8B-B14F-4D97-AF65-F5344CB8AC3E}">
        <p14:creationId xmlns:p14="http://schemas.microsoft.com/office/powerpoint/2010/main" val="3425472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6" y="1177588"/>
            <a:ext cx="8496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0.- Recordatorio</a:t>
            </a:r>
          </a:p>
        </p:txBody>
      </p:sp>
      <p:sp>
        <p:nvSpPr>
          <p:cNvPr id="6" name="5 Rectángulo"/>
          <p:cNvSpPr/>
          <p:nvPr/>
        </p:nvSpPr>
        <p:spPr>
          <a:xfrm>
            <a:off x="467544" y="1786746"/>
            <a:ext cx="8136904" cy="4339650"/>
          </a:xfrm>
          <a:prstGeom prst="rect">
            <a:avLst/>
          </a:prstGeom>
        </p:spPr>
        <p:txBody>
          <a:bodyPr wrap="square">
            <a:spAutoFit/>
          </a:bodyPr>
          <a:lstStyle/>
          <a:p>
            <a:r>
              <a:rPr lang="es-ES" sz="2000" b="1" i="1" dirty="0">
                <a:solidFill>
                  <a:srgbClr val="C00000"/>
                </a:solidFill>
                <a:latin typeface="Georgia" pitchFamily="18" charset="0"/>
              </a:rPr>
              <a:t>Algoritmos supervisados de Clasificación</a:t>
            </a:r>
          </a:p>
          <a:p>
            <a:r>
              <a:rPr lang="en-US" dirty="0" err="1"/>
              <a:t>Datos</a:t>
            </a:r>
            <a:r>
              <a:rPr lang="en-US" dirty="0"/>
              <a:t> con el target nominal.</a:t>
            </a:r>
          </a:p>
          <a:p>
            <a:r>
              <a:rPr lang="en-US" dirty="0" err="1"/>
              <a:t>Diversos</a:t>
            </a:r>
            <a:r>
              <a:rPr lang="en-US" dirty="0"/>
              <a:t> </a:t>
            </a:r>
            <a:r>
              <a:rPr lang="en-US" dirty="0" err="1"/>
              <a:t>tipos</a:t>
            </a:r>
            <a:r>
              <a:rPr lang="en-US" dirty="0"/>
              <a:t>:</a:t>
            </a:r>
          </a:p>
          <a:p>
            <a:pPr marL="742950" lvl="1" indent="-285750">
              <a:buFont typeface="Arial" panose="020B0604020202020204" pitchFamily="34" charset="0"/>
              <a:buChar char="•"/>
            </a:pPr>
            <a:r>
              <a:rPr lang="en-US" dirty="0"/>
              <a:t>Decision Tree</a:t>
            </a:r>
          </a:p>
          <a:p>
            <a:pPr marL="742950" lvl="1" indent="-285750">
              <a:buFont typeface="Arial" panose="020B0604020202020204" pitchFamily="34" charset="0"/>
              <a:buChar char="•"/>
            </a:pPr>
            <a:r>
              <a:rPr lang="en-US" dirty="0"/>
              <a:t>Naïve Bayes</a:t>
            </a:r>
          </a:p>
          <a:p>
            <a:pPr marL="742950" lvl="1" indent="-285750">
              <a:buFont typeface="Arial" panose="020B0604020202020204" pitchFamily="34" charset="0"/>
              <a:buChar char="•"/>
            </a:pPr>
            <a:r>
              <a:rPr lang="en-US" dirty="0" err="1"/>
              <a:t>Knn</a:t>
            </a:r>
            <a:endParaRPr lang="en-US" dirty="0"/>
          </a:p>
          <a:p>
            <a:pPr marL="742950" lvl="1" indent="-285750">
              <a:buFont typeface="Arial" panose="020B0604020202020204" pitchFamily="34" charset="0"/>
              <a:buChar char="•"/>
            </a:pPr>
            <a:r>
              <a:rPr lang="en-US" dirty="0"/>
              <a:t>Logistic Regression</a:t>
            </a:r>
          </a:p>
          <a:p>
            <a:pPr marL="742950" lvl="1" indent="-285750">
              <a:buFont typeface="Arial" panose="020B0604020202020204" pitchFamily="34" charset="0"/>
              <a:buChar char="•"/>
            </a:pPr>
            <a:r>
              <a:rPr lang="en-US" dirty="0"/>
              <a:t>SVM</a:t>
            </a:r>
          </a:p>
          <a:p>
            <a:endParaRPr lang="es-ES" sz="2000" b="1" i="1" dirty="0">
              <a:solidFill>
                <a:srgbClr val="C00000"/>
              </a:solidFill>
              <a:latin typeface="Georgia" pitchFamily="18" charset="0"/>
            </a:endParaRPr>
          </a:p>
          <a:p>
            <a:r>
              <a:rPr lang="es-ES" sz="2000" b="1" i="1" dirty="0">
                <a:solidFill>
                  <a:srgbClr val="C00000"/>
                </a:solidFill>
                <a:latin typeface="Georgia" pitchFamily="18" charset="0"/>
              </a:rPr>
              <a:t>Metodología de trabajo</a:t>
            </a:r>
          </a:p>
          <a:p>
            <a:pPr marL="800100" lvl="1" indent="-342900">
              <a:buFont typeface="Arial" panose="020B0604020202020204" pitchFamily="34" charset="0"/>
              <a:buChar char="•"/>
            </a:pPr>
            <a:r>
              <a:rPr lang="en-US" dirty="0" err="1">
                <a:latin typeface="Arial" panose="020B0604020202020204" pitchFamily="34" charset="0"/>
                <a:cs typeface="Arial" panose="020B0604020202020204" pitchFamily="34" charset="0"/>
              </a:rPr>
              <a:t>Comprensión</a:t>
            </a:r>
            <a:r>
              <a:rPr lang="en-US" dirty="0">
                <a:latin typeface="Arial" panose="020B0604020202020204" pitchFamily="34" charset="0"/>
                <a:cs typeface="Arial" panose="020B0604020202020204" pitchFamily="34" charset="0"/>
              </a:rPr>
              <a:t> del </a:t>
            </a:r>
            <a:r>
              <a:rPr lang="en-US" dirty="0" err="1">
                <a:latin typeface="Arial" panose="020B0604020202020204" pitchFamily="34" charset="0"/>
                <a:cs typeface="Arial" panose="020B0604020202020204" pitchFamily="34" charset="0"/>
              </a:rPr>
              <a:t>negocio</a:t>
            </a:r>
            <a:r>
              <a:rPr lang="en-US" dirty="0">
                <a:latin typeface="Arial" panose="020B0604020202020204" pitchFamily="34" charset="0"/>
                <a:cs typeface="Arial" panose="020B0604020202020204" pitchFamily="34" charset="0"/>
              </a:rPr>
              <a:t> y de </a:t>
            </a:r>
            <a:r>
              <a:rPr lang="en-US" dirty="0" err="1">
                <a:latin typeface="Arial" panose="020B0604020202020204" pitchFamily="34" charset="0"/>
                <a:cs typeface="Arial" panose="020B0604020202020204" pitchFamily="34" charset="0"/>
              </a:rPr>
              <a:t>datos</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err="1">
                <a:latin typeface="Arial" panose="020B0604020202020204" pitchFamily="34" charset="0"/>
                <a:cs typeface="Arial" panose="020B0604020202020204" pitchFamily="34" charset="0"/>
              </a:rPr>
              <a:t>Preparación</a:t>
            </a:r>
            <a:r>
              <a:rPr lang="en-US" dirty="0">
                <a:latin typeface="Arial" panose="020B0604020202020204" pitchFamily="34" charset="0"/>
                <a:cs typeface="Arial" panose="020B0604020202020204" pitchFamily="34" charset="0"/>
              </a:rPr>
              <a:t> de los </a:t>
            </a:r>
            <a:r>
              <a:rPr lang="en-US" dirty="0" err="1">
                <a:latin typeface="Arial" panose="020B0604020202020204" pitchFamily="34" charset="0"/>
                <a:cs typeface="Arial" panose="020B0604020202020204" pitchFamily="34" charset="0"/>
              </a:rPr>
              <a:t>datos</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err="1">
                <a:latin typeface="Arial" panose="020B0604020202020204" pitchFamily="34" charset="0"/>
                <a:cs typeface="Arial" panose="020B0604020202020204" pitchFamily="34" charset="0"/>
              </a:rPr>
              <a:t>Modelado</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err="1">
                <a:latin typeface="Arial" panose="020B0604020202020204" pitchFamily="34" charset="0"/>
                <a:cs typeface="Arial" panose="020B0604020202020204" pitchFamily="34" charset="0"/>
              </a:rPr>
              <a:t>Evaluación</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err="1">
                <a:latin typeface="Arial" panose="020B0604020202020204" pitchFamily="34" charset="0"/>
                <a:cs typeface="Arial" panose="020B0604020202020204" pitchFamily="34" charset="0"/>
              </a:rPr>
              <a:t>Despliegue</a:t>
            </a:r>
            <a:endParaRPr lang="es-ES" dirty="0">
              <a:latin typeface="Georgia" pitchFamily="18" charset="0"/>
            </a:endParaRPr>
          </a:p>
        </p:txBody>
      </p:sp>
    </p:spTree>
    <p:extLst>
      <p:ext uri="{BB962C8B-B14F-4D97-AF65-F5344CB8AC3E}">
        <p14:creationId xmlns:p14="http://schemas.microsoft.com/office/powerpoint/2010/main" val="3987280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3.- Evaluación: </a:t>
            </a:r>
            <a:r>
              <a:rPr lang="es-ES" sz="2800" b="1" i="1" dirty="0" err="1">
                <a:solidFill>
                  <a:schemeClr val="bg1"/>
                </a:solidFill>
                <a:latin typeface="Georgia" charset="0"/>
              </a:rPr>
              <a:t>Gradient</a:t>
            </a:r>
            <a:r>
              <a:rPr lang="es-ES" sz="2800" b="1" i="1" dirty="0">
                <a:solidFill>
                  <a:schemeClr val="bg1"/>
                </a:solidFill>
                <a:latin typeface="Georgia" charset="0"/>
              </a:rPr>
              <a:t> </a:t>
            </a:r>
            <a:r>
              <a:rPr lang="es-ES" sz="2800" b="1" i="1" dirty="0" err="1">
                <a:solidFill>
                  <a:schemeClr val="bg1"/>
                </a:solidFill>
                <a:latin typeface="Georgia" charset="0"/>
              </a:rPr>
              <a:t>Descent</a:t>
            </a:r>
            <a:endParaRPr lang="es-ES" sz="2800" b="1" i="1" dirty="0">
              <a:solidFill>
                <a:schemeClr val="bg1"/>
              </a:solidFill>
              <a:latin typeface="Georgia" charset="0"/>
            </a:endParaRPr>
          </a:p>
        </p:txBody>
      </p:sp>
      <p:pic>
        <p:nvPicPr>
          <p:cNvPr id="8" name="Picture 2">
            <a:extLst>
              <a:ext uri="{FF2B5EF4-FFF2-40B4-BE49-F238E27FC236}">
                <a16:creationId xmlns:a16="http://schemas.microsoft.com/office/drawing/2014/main" id="{A7F4B5C0-2EC8-4BD8-A0FD-FB46E659B87D}"/>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106124" y="1908701"/>
            <a:ext cx="4680520" cy="4248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372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3.- Evaluación: </a:t>
            </a:r>
            <a:r>
              <a:rPr lang="es-ES" sz="2800" b="1" i="1" dirty="0" err="1">
                <a:solidFill>
                  <a:schemeClr val="bg1"/>
                </a:solidFill>
                <a:latin typeface="Georgia" charset="0"/>
              </a:rPr>
              <a:t>Gradient</a:t>
            </a:r>
            <a:r>
              <a:rPr lang="es-ES" sz="2800" b="1" i="1" dirty="0">
                <a:solidFill>
                  <a:schemeClr val="bg1"/>
                </a:solidFill>
                <a:latin typeface="Georgia" charset="0"/>
              </a:rPr>
              <a:t> </a:t>
            </a:r>
            <a:r>
              <a:rPr lang="es-ES" sz="2800" b="1" i="1" dirty="0" err="1">
                <a:solidFill>
                  <a:schemeClr val="bg1"/>
                </a:solidFill>
                <a:latin typeface="Georgia" charset="0"/>
              </a:rPr>
              <a:t>Descent</a:t>
            </a:r>
            <a:endParaRPr lang="es-ES" sz="2800" b="1" i="1" dirty="0">
              <a:solidFill>
                <a:schemeClr val="bg1"/>
              </a:solidFill>
              <a:latin typeface="Georgia" charset="0"/>
            </a:endParaRPr>
          </a:p>
        </p:txBody>
      </p:sp>
      <p:sp>
        <p:nvSpPr>
          <p:cNvPr id="15" name="5 Rectángulo"/>
          <p:cNvSpPr/>
          <p:nvPr/>
        </p:nvSpPr>
        <p:spPr>
          <a:xfrm>
            <a:off x="477888" y="2060848"/>
            <a:ext cx="7776864" cy="1785104"/>
          </a:xfrm>
          <a:prstGeom prst="rect">
            <a:avLst/>
          </a:prstGeom>
          <a:solidFill>
            <a:schemeClr val="bg1"/>
          </a:solidFill>
        </p:spPr>
        <p:txBody>
          <a:bodyPr wrap="square">
            <a:spAutoFit/>
          </a:bodyPr>
          <a:lstStyle/>
          <a:p>
            <a:r>
              <a:rPr lang="en-US" sz="2000" b="1" i="1" dirty="0">
                <a:solidFill>
                  <a:srgbClr val="E10000"/>
                </a:solidFill>
                <a:latin typeface="Georgia" pitchFamily="18" charset="0"/>
              </a:rPr>
              <a:t>Gradient Descent para multivariable</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err="1"/>
              <a:t>Funciona</a:t>
            </a:r>
            <a:r>
              <a:rPr lang="en-US" dirty="0"/>
              <a:t> de la </a:t>
            </a:r>
            <a:r>
              <a:rPr lang="en-US" dirty="0" err="1"/>
              <a:t>misma</a:t>
            </a:r>
            <a:r>
              <a:rPr lang="en-US" dirty="0"/>
              <a:t> forma</a:t>
            </a:r>
          </a:p>
          <a:p>
            <a:pPr marL="742950" lvl="1" indent="-285750">
              <a:buFont typeface="Arial" panose="020B0604020202020204" pitchFamily="34" charset="0"/>
              <a:buChar char="•"/>
            </a:pPr>
            <a:r>
              <a:rPr lang="en-US" dirty="0" err="1"/>
              <a:t>Todas</a:t>
            </a:r>
            <a:r>
              <a:rPr lang="en-US" dirty="0"/>
              <a:t> las variables </a:t>
            </a:r>
            <a:r>
              <a:rPr lang="en-US" dirty="0" err="1"/>
              <a:t>deben</a:t>
            </a:r>
            <a:r>
              <a:rPr lang="en-US" dirty="0"/>
              <a:t> </a:t>
            </a:r>
            <a:r>
              <a:rPr lang="en-US" dirty="0" err="1"/>
              <a:t>actualizarse</a:t>
            </a:r>
            <a:r>
              <a:rPr lang="en-US" dirty="0"/>
              <a:t> de forma </a:t>
            </a:r>
            <a:r>
              <a:rPr lang="en-US" dirty="0" err="1"/>
              <a:t>simultánea</a:t>
            </a:r>
            <a:r>
              <a:rPr lang="en-US" dirty="0"/>
              <a:t>.</a:t>
            </a:r>
          </a:p>
          <a:p>
            <a:pPr marL="742950" lvl="1" indent="-285750">
              <a:buFont typeface="Arial" panose="020B0604020202020204" pitchFamily="34" charset="0"/>
              <a:buChar char="•"/>
            </a:pPr>
            <a:r>
              <a:rPr lang="en-US" dirty="0"/>
              <a:t>Se </a:t>
            </a:r>
            <a:r>
              <a:rPr lang="en-US" dirty="0" err="1"/>
              <a:t>calcula</a:t>
            </a:r>
            <a:r>
              <a:rPr lang="en-US" dirty="0"/>
              <a:t> de </a:t>
            </a:r>
            <a:r>
              <a:rPr lang="en-US" dirty="0" err="1"/>
              <a:t>igual</a:t>
            </a:r>
            <a:r>
              <a:rPr lang="en-US" dirty="0"/>
              <a:t> forma para </a:t>
            </a:r>
            <a:r>
              <a:rPr lang="en-US" dirty="0" err="1"/>
              <a:t>cada</a:t>
            </a:r>
            <a:r>
              <a:rPr lang="en-US" dirty="0"/>
              <a:t> </a:t>
            </a:r>
            <a:r>
              <a:rPr lang="en-US" dirty="0" err="1"/>
              <a:t>una</a:t>
            </a:r>
            <a:r>
              <a:rPr lang="en-US" dirty="0"/>
              <a:t> de </a:t>
            </a:r>
            <a:r>
              <a:rPr lang="en-US" dirty="0" err="1"/>
              <a:t>ellas</a:t>
            </a:r>
            <a:endParaRPr lang="en-US" dirty="0"/>
          </a:p>
          <a:p>
            <a:pPr marL="742950" lvl="1" indent="-285750">
              <a:buFont typeface="Arial" panose="020B0604020202020204" pitchFamily="34" charset="0"/>
              <a:buChar char="•"/>
            </a:pPr>
            <a:r>
              <a:rPr lang="en-US" dirty="0" err="1"/>
              <a:t>Buscando</a:t>
            </a:r>
            <a:r>
              <a:rPr lang="en-US" dirty="0"/>
              <a:t> un </a:t>
            </a:r>
            <a:r>
              <a:rPr lang="en-US" dirty="0" err="1"/>
              <a:t>mínimo</a:t>
            </a:r>
            <a:r>
              <a:rPr lang="en-US" dirty="0"/>
              <a:t> global (el de </a:t>
            </a:r>
            <a:r>
              <a:rPr lang="en-US" dirty="0" err="1"/>
              <a:t>todas</a:t>
            </a:r>
            <a:r>
              <a:rPr lang="en-US" dirty="0"/>
              <a:t> las variables)</a:t>
            </a:r>
            <a:endParaRPr lang="en-US" dirty="0">
              <a:latin typeface="Arial" panose="020B0604020202020204" pitchFamily="34" charset="0"/>
              <a:cs typeface="Arial" panose="020B0604020202020204" pitchFamily="34" charset="0"/>
            </a:endParaRPr>
          </a:p>
        </p:txBody>
      </p:sp>
      <p:pic>
        <p:nvPicPr>
          <p:cNvPr id="9" name="Imagen 8">
            <a:extLst>
              <a:ext uri="{FF2B5EF4-FFF2-40B4-BE49-F238E27FC236}">
                <a16:creationId xmlns:a16="http://schemas.microsoft.com/office/drawing/2014/main" id="{3EAFE4CE-F691-4CC9-A1FA-40BC3D6B4FE5}"/>
              </a:ext>
            </a:extLst>
          </p:cNvPr>
          <p:cNvPicPr>
            <a:picLocks noChangeAspect="1"/>
          </p:cNvPicPr>
          <p:nvPr/>
        </p:nvPicPr>
        <p:blipFill>
          <a:blip r:embed="rId4"/>
          <a:stretch>
            <a:fillRect/>
          </a:stretch>
        </p:blipFill>
        <p:spPr>
          <a:xfrm>
            <a:off x="3000899" y="4000603"/>
            <a:ext cx="3142201" cy="2092693"/>
          </a:xfrm>
          <a:prstGeom prst="rect">
            <a:avLst/>
          </a:prstGeom>
        </p:spPr>
      </p:pic>
    </p:spTree>
    <p:extLst>
      <p:ext uri="{BB962C8B-B14F-4D97-AF65-F5344CB8AC3E}">
        <p14:creationId xmlns:p14="http://schemas.microsoft.com/office/powerpoint/2010/main" val="31008950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3.- Evaluación: </a:t>
            </a:r>
            <a:r>
              <a:rPr lang="es-ES" sz="2800" b="1" i="1" dirty="0" err="1">
                <a:solidFill>
                  <a:schemeClr val="bg1"/>
                </a:solidFill>
                <a:latin typeface="Georgia" charset="0"/>
              </a:rPr>
              <a:t>Learning</a:t>
            </a:r>
            <a:r>
              <a:rPr lang="es-ES" sz="2800" b="1" i="1" dirty="0">
                <a:solidFill>
                  <a:schemeClr val="bg1"/>
                </a:solidFill>
                <a:latin typeface="Georgia" charset="0"/>
              </a:rPr>
              <a:t> </a:t>
            </a:r>
            <a:r>
              <a:rPr lang="es-ES" sz="2800" b="1" i="1" dirty="0" err="1">
                <a:solidFill>
                  <a:schemeClr val="bg1"/>
                </a:solidFill>
                <a:latin typeface="Georgia" charset="0"/>
              </a:rPr>
              <a:t>Rate</a:t>
            </a:r>
            <a:endParaRPr lang="es-ES" sz="2800" b="1" i="1" dirty="0">
              <a:solidFill>
                <a:schemeClr val="bg1"/>
              </a:solidFill>
              <a:latin typeface="Georgia" charset="0"/>
            </a:endParaRPr>
          </a:p>
        </p:txBody>
      </p:sp>
      <p:sp>
        <p:nvSpPr>
          <p:cNvPr id="15" name="5 Rectángulo"/>
          <p:cNvSpPr/>
          <p:nvPr/>
        </p:nvSpPr>
        <p:spPr>
          <a:xfrm>
            <a:off x="477888" y="2060848"/>
            <a:ext cx="7776864" cy="4001095"/>
          </a:xfrm>
          <a:prstGeom prst="rect">
            <a:avLst/>
          </a:prstGeom>
          <a:solidFill>
            <a:schemeClr val="bg1"/>
          </a:solidFill>
        </p:spPr>
        <p:txBody>
          <a:bodyPr wrap="square">
            <a:spAutoFit/>
          </a:bodyPr>
          <a:lstStyle/>
          <a:p>
            <a:r>
              <a:rPr lang="en-US" sz="2000" b="1" i="1" dirty="0">
                <a:solidFill>
                  <a:srgbClr val="E10000"/>
                </a:solidFill>
                <a:latin typeface="Georgia" pitchFamily="18" charset="0"/>
              </a:rPr>
              <a:t>¿</a:t>
            </a:r>
            <a:r>
              <a:rPr lang="en-US" sz="2000" b="1" i="1" dirty="0" err="1">
                <a:solidFill>
                  <a:srgbClr val="E10000"/>
                </a:solidFill>
                <a:latin typeface="Georgia" pitchFamily="18" charset="0"/>
              </a:rPr>
              <a:t>Qué</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es</a:t>
            </a:r>
            <a:r>
              <a:rPr lang="en-US" sz="2000" b="1" i="1" dirty="0">
                <a:solidFill>
                  <a:srgbClr val="E10000"/>
                </a:solidFill>
                <a:latin typeface="Georgia" pitchFamily="18" charset="0"/>
              </a:rPr>
              <a:t> el Learning Rate?</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t>Variable </a:t>
            </a:r>
            <a:r>
              <a:rPr lang="en-US" dirty="0" err="1"/>
              <a:t>usada</a:t>
            </a:r>
            <a:r>
              <a:rPr lang="en-US" dirty="0"/>
              <a:t> </a:t>
            </a:r>
            <a:r>
              <a:rPr lang="en-US" dirty="0" err="1"/>
              <a:t>en</a:t>
            </a:r>
            <a:r>
              <a:rPr lang="en-US" dirty="0"/>
              <a:t> Gradient Descent =&gt; Valor entre 0 y 1</a:t>
            </a:r>
          </a:p>
          <a:p>
            <a:pPr marL="742950" lvl="1" indent="-285750">
              <a:buFont typeface="Arial" panose="020B0604020202020204" pitchFamily="34" charset="0"/>
              <a:buChar char="•"/>
            </a:pPr>
            <a:r>
              <a:rPr lang="en-US" dirty="0"/>
              <a:t>Se introduce </a:t>
            </a:r>
            <a:r>
              <a:rPr lang="en-US" dirty="0" err="1"/>
              <a:t>en</a:t>
            </a:r>
            <a:r>
              <a:rPr lang="en-US" dirty="0"/>
              <a:t> </a:t>
            </a:r>
            <a:r>
              <a:rPr lang="en-US" dirty="0" err="1"/>
              <a:t>muchos</a:t>
            </a:r>
            <a:r>
              <a:rPr lang="en-US" dirty="0"/>
              <a:t> </a:t>
            </a:r>
            <a:r>
              <a:rPr lang="en-US" dirty="0" err="1"/>
              <a:t>algoritmos</a:t>
            </a:r>
            <a:endParaRPr lang="en-US" dirty="0"/>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Learning rate </a:t>
            </a:r>
            <a:r>
              <a:rPr lang="en-US" dirty="0" err="1"/>
              <a:t>pequeño</a:t>
            </a:r>
            <a:endParaRPr lang="en-US" dirty="0"/>
          </a:p>
          <a:p>
            <a:pPr lvl="2"/>
            <a:r>
              <a:rPr lang="es-ES" dirty="0"/>
              <a:t>• Cuanto más pequeño es el </a:t>
            </a:r>
            <a:r>
              <a:rPr lang="es-ES" i="1" dirty="0" err="1"/>
              <a:t>learning</a:t>
            </a:r>
            <a:r>
              <a:rPr lang="es-ES" i="1" dirty="0"/>
              <a:t> </a:t>
            </a:r>
            <a:r>
              <a:rPr lang="es-ES" i="1" dirty="0" err="1"/>
              <a:t>rate</a:t>
            </a:r>
            <a:r>
              <a:rPr lang="es-ES" dirty="0"/>
              <a:t>, más seguros estamos de que converge en el mínimo local (más precisión)</a:t>
            </a:r>
          </a:p>
          <a:p>
            <a:pPr marL="1200150" lvl="2" indent="-285750">
              <a:buFont typeface="Arial" panose="020B0604020202020204" pitchFamily="34" charset="0"/>
              <a:buChar char="•"/>
            </a:pPr>
            <a:r>
              <a:rPr lang="es-ES" dirty="0"/>
              <a:t>Más iteraciones =&gt; Más costoso computacionalmente</a:t>
            </a:r>
          </a:p>
          <a:p>
            <a:pPr marL="1200150" lvl="2" indent="-285750">
              <a:buFont typeface="Arial" panose="020B0604020202020204" pitchFamily="34" charset="0"/>
              <a:buChar char="•"/>
            </a:pPr>
            <a:endParaRPr lang="es-ES" dirty="0"/>
          </a:p>
          <a:p>
            <a:pPr marL="742950" lvl="1" indent="-285750">
              <a:buFont typeface="Arial" panose="020B0604020202020204" pitchFamily="34" charset="0"/>
              <a:buChar char="•"/>
            </a:pPr>
            <a:r>
              <a:rPr lang="es-ES" dirty="0" err="1"/>
              <a:t>Learning</a:t>
            </a:r>
            <a:r>
              <a:rPr lang="es-ES" dirty="0"/>
              <a:t> </a:t>
            </a:r>
            <a:r>
              <a:rPr lang="es-ES" dirty="0" err="1"/>
              <a:t>rate</a:t>
            </a:r>
            <a:r>
              <a:rPr lang="es-ES" dirty="0"/>
              <a:t> grande</a:t>
            </a:r>
          </a:p>
          <a:p>
            <a:pPr marL="1200150" lvl="2" indent="-285750">
              <a:buFont typeface="Arial" panose="020B0604020202020204" pitchFamily="34" charset="0"/>
              <a:buChar char="•"/>
            </a:pPr>
            <a:r>
              <a:rPr lang="es-ES" dirty="0"/>
              <a:t>Puede no converger en el mínimo local</a:t>
            </a:r>
          </a:p>
          <a:p>
            <a:pPr marL="1200150" lvl="2" indent="-285750">
              <a:buFont typeface="Arial" panose="020B0604020202020204" pitchFamily="34" charset="0"/>
              <a:buChar char="•"/>
            </a:pPr>
            <a:r>
              <a:rPr lang="es-ES" dirty="0"/>
              <a:t>Puede incluso desviarse y aumentar el error</a:t>
            </a:r>
          </a:p>
          <a:p>
            <a:pPr marL="1200150" lvl="2" indent="-285750">
              <a:buFont typeface="Arial" panose="020B0604020202020204" pitchFamily="34" charset="0"/>
              <a:buChar char="•"/>
            </a:pPr>
            <a:r>
              <a:rPr lang="es-ES" dirty="0"/>
              <a:t>Menos iteraciones =&gt; Aprendizaje más rápido</a:t>
            </a:r>
          </a:p>
        </p:txBody>
      </p:sp>
      <p:pic>
        <p:nvPicPr>
          <p:cNvPr id="8" name="Imagen 7">
            <a:extLst>
              <a:ext uri="{FF2B5EF4-FFF2-40B4-BE49-F238E27FC236}">
                <a16:creationId xmlns:a16="http://schemas.microsoft.com/office/drawing/2014/main" id="{99886E49-CC1D-4C10-AED4-95ED77BFB10C}"/>
              </a:ext>
            </a:extLst>
          </p:cNvPr>
          <p:cNvPicPr>
            <a:picLocks noChangeAspect="1"/>
          </p:cNvPicPr>
          <p:nvPr/>
        </p:nvPicPr>
        <p:blipFill>
          <a:blip r:embed="rId4"/>
          <a:stretch>
            <a:fillRect/>
          </a:stretch>
        </p:blipFill>
        <p:spPr>
          <a:xfrm>
            <a:off x="4922692" y="3068960"/>
            <a:ext cx="3609748" cy="720080"/>
          </a:xfrm>
          <a:prstGeom prst="rect">
            <a:avLst/>
          </a:prstGeom>
        </p:spPr>
      </p:pic>
      <p:pic>
        <p:nvPicPr>
          <p:cNvPr id="10" name="Imagen 9">
            <a:extLst>
              <a:ext uri="{FF2B5EF4-FFF2-40B4-BE49-F238E27FC236}">
                <a16:creationId xmlns:a16="http://schemas.microsoft.com/office/drawing/2014/main" id="{8925E813-3C69-40DF-9A95-AECBF4DF723D}"/>
              </a:ext>
            </a:extLst>
          </p:cNvPr>
          <p:cNvPicPr>
            <a:picLocks noChangeAspect="1"/>
          </p:cNvPicPr>
          <p:nvPr/>
        </p:nvPicPr>
        <p:blipFill>
          <a:blip r:embed="rId5"/>
          <a:stretch>
            <a:fillRect/>
          </a:stretch>
        </p:blipFill>
        <p:spPr>
          <a:xfrm>
            <a:off x="7276948" y="4581128"/>
            <a:ext cx="1867052" cy="1975145"/>
          </a:xfrm>
          <a:prstGeom prst="rect">
            <a:avLst/>
          </a:prstGeom>
        </p:spPr>
      </p:pic>
      <p:sp>
        <p:nvSpPr>
          <p:cNvPr id="9" name="Rectángulo 8">
            <a:extLst>
              <a:ext uri="{FF2B5EF4-FFF2-40B4-BE49-F238E27FC236}">
                <a16:creationId xmlns:a16="http://schemas.microsoft.com/office/drawing/2014/main" id="{79905C73-5224-4C6F-ACF5-C51815473448}"/>
              </a:ext>
            </a:extLst>
          </p:cNvPr>
          <p:cNvSpPr/>
          <p:nvPr/>
        </p:nvSpPr>
        <p:spPr>
          <a:xfrm>
            <a:off x="270831" y="6244209"/>
            <a:ext cx="4572000" cy="646331"/>
          </a:xfrm>
          <a:prstGeom prst="rect">
            <a:avLst/>
          </a:prstGeom>
        </p:spPr>
        <p:txBody>
          <a:bodyPr>
            <a:spAutoFit/>
          </a:bodyPr>
          <a:lstStyle/>
          <a:p>
            <a:r>
              <a:rPr lang="es-ES" dirty="0">
                <a:hlinkClick r:id="rId6"/>
              </a:rPr>
              <a:t>https://developers.google.com/machine-learning/crash-course/fitter/graph</a:t>
            </a:r>
            <a:endParaRPr lang="es-ES" dirty="0"/>
          </a:p>
        </p:txBody>
      </p:sp>
    </p:spTree>
    <p:extLst>
      <p:ext uri="{BB962C8B-B14F-4D97-AF65-F5344CB8AC3E}">
        <p14:creationId xmlns:p14="http://schemas.microsoft.com/office/powerpoint/2010/main" val="2775973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4.- Práctica 4. Python y apartado 4.1</a:t>
            </a:r>
          </a:p>
        </p:txBody>
      </p:sp>
      <p:sp>
        <p:nvSpPr>
          <p:cNvPr id="15" name="5 Rectángulo"/>
          <p:cNvSpPr/>
          <p:nvPr/>
        </p:nvSpPr>
        <p:spPr>
          <a:xfrm>
            <a:off x="477888" y="2060848"/>
            <a:ext cx="8054552" cy="3200876"/>
          </a:xfrm>
          <a:prstGeom prst="rect">
            <a:avLst/>
          </a:prstGeom>
          <a:solidFill>
            <a:schemeClr val="bg1"/>
          </a:solidFill>
        </p:spPr>
        <p:txBody>
          <a:bodyPr wrap="square">
            <a:spAutoFit/>
          </a:bodyPr>
          <a:lstStyle/>
          <a:p>
            <a:r>
              <a:rPr lang="en-US" sz="2000" b="1" i="1" dirty="0" err="1">
                <a:solidFill>
                  <a:srgbClr val="E10000"/>
                </a:solidFill>
                <a:latin typeface="Georgia" pitchFamily="18" charset="0"/>
              </a:rPr>
              <a:t>Práctica</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en</a:t>
            </a:r>
            <a:r>
              <a:rPr lang="en-US" sz="2000" b="1" i="1" dirty="0">
                <a:solidFill>
                  <a:srgbClr val="E10000"/>
                </a:solidFill>
                <a:latin typeface="Georgia" pitchFamily="18" charset="0"/>
              </a:rPr>
              <a:t> Python </a:t>
            </a:r>
          </a:p>
          <a:p>
            <a:endParaRPr lang="en-US" sz="2000" b="1" i="1" dirty="0">
              <a:solidFill>
                <a:srgbClr val="E10000"/>
              </a:solidFill>
              <a:latin typeface="Georgia" pitchFamily="18"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Qué</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necesitamos</a:t>
            </a:r>
            <a:r>
              <a:rPr lang="en-US" dirty="0">
                <a:latin typeface="Arial" panose="020B0604020202020204" pitchFamily="34" charset="0"/>
                <a:cs typeface="Arial" panose="020B0604020202020204" pitchFamily="34" charset="0"/>
              </a:rPr>
              <a:t>?</a:t>
            </a:r>
          </a:p>
          <a:p>
            <a:pPr marL="1200150" lvl="2" indent="-285750">
              <a:buFont typeface="Arial" panose="020B0604020202020204" pitchFamily="34" charset="0"/>
              <a:buChar char="•"/>
            </a:pPr>
            <a:r>
              <a:rPr lang="en-US" dirty="0">
                <a:latin typeface="Arial" panose="020B0604020202020204" pitchFamily="34" charset="0"/>
                <a:cs typeface="Arial" panose="020B0604020202020204" pitchFamily="34" charset="0"/>
              </a:rPr>
              <a:t>Anaconda </a:t>
            </a:r>
            <a:r>
              <a:rPr lang="en-US" dirty="0" err="1">
                <a:latin typeface="Arial" panose="020B0604020202020204" pitchFamily="34" charset="0"/>
                <a:cs typeface="Arial" panose="020B0604020202020204" pitchFamily="34" charset="0"/>
              </a:rPr>
              <a:t>instalado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nuestro</a:t>
            </a:r>
            <a:r>
              <a:rPr lang="en-US" dirty="0">
                <a:latin typeface="Arial" panose="020B0604020202020204" pitchFamily="34" charset="0"/>
                <a:cs typeface="Arial" panose="020B0604020202020204" pitchFamily="34" charset="0"/>
              </a:rPr>
              <a:t> PC o EAE\</a:t>
            </a:r>
            <a:r>
              <a:rPr lang="en-US" dirty="0" err="1">
                <a:latin typeface="Arial" panose="020B0604020202020204" pitchFamily="34" charset="0"/>
                <a:cs typeface="Arial" panose="020B0604020202020204" pitchFamily="34" charset="0"/>
              </a:rPr>
              <a:t>VirtualLab</a:t>
            </a:r>
            <a:endParaRPr lang="en-US" dirty="0">
              <a:latin typeface="Arial" panose="020B0604020202020204" pitchFamily="34" charset="0"/>
              <a:cs typeface="Arial" panose="020B0604020202020204" pitchFamily="34" charset="0"/>
            </a:endParaRPr>
          </a:p>
          <a:p>
            <a:pPr marL="1657350" lvl="3" indent="-285750">
              <a:buFont typeface="Arial" panose="020B0604020202020204" pitchFamily="34" charset="0"/>
              <a:buChar char="•"/>
            </a:pPr>
            <a:r>
              <a:rPr lang="en-US" dirty="0">
                <a:latin typeface="Arial" panose="020B0604020202020204" pitchFamily="34" charset="0"/>
                <a:cs typeface="Arial" panose="020B0604020202020204" pitchFamily="34" charset="0"/>
              </a:rPr>
              <a:t>Python / </a:t>
            </a: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a:t>
            </a:r>
          </a:p>
          <a:p>
            <a:pPr marL="1200150" lvl="2" indent="-285750">
              <a:buFont typeface="Arial" panose="020B0604020202020204" pitchFamily="34" charset="0"/>
              <a:buChar char="•"/>
            </a:pPr>
            <a:r>
              <a:rPr lang="en-US" dirty="0" err="1">
                <a:latin typeface="Arial" panose="020B0604020202020204" pitchFamily="34" charset="0"/>
                <a:cs typeface="Arial" panose="020B0604020202020204" pitchFamily="34" charset="0"/>
              </a:rPr>
              <a:t>Ficheros</a:t>
            </a:r>
            <a:r>
              <a:rPr lang="en-US" dirty="0">
                <a:latin typeface="Arial" panose="020B0604020202020204" pitchFamily="34" charset="0"/>
                <a:cs typeface="Arial" panose="020B0604020202020204" pitchFamily="34" charset="0"/>
              </a:rPr>
              <a:t>:</a:t>
            </a:r>
          </a:p>
          <a:p>
            <a:pPr marL="1657350" lvl="3" indent="-285750">
              <a:buFont typeface="Arial" panose="020B0604020202020204" pitchFamily="34" charset="0"/>
              <a:buChar char="•"/>
            </a:pPr>
            <a:r>
              <a:rPr lang="en-US" dirty="0">
                <a:latin typeface="Arial" panose="020B0604020202020204" pitchFamily="34" charset="0"/>
                <a:cs typeface="Arial" panose="020B0604020202020204" pitchFamily="34" charset="0"/>
              </a:rPr>
              <a:t>Linear </a:t>
            </a:r>
            <a:r>
              <a:rPr lang="en-US" dirty="0" err="1">
                <a:latin typeface="Arial" panose="020B0604020202020204" pitchFamily="34" charset="0"/>
                <a:cs typeface="Arial" panose="020B0604020202020204" pitchFamily="34" charset="0"/>
              </a:rPr>
              <a:t>Regression.ipynb</a:t>
            </a:r>
            <a:endParaRPr lang="en-US" dirty="0">
              <a:latin typeface="Arial" panose="020B0604020202020204" pitchFamily="34" charset="0"/>
              <a:cs typeface="Arial" panose="020B0604020202020204" pitchFamily="34" charset="0"/>
            </a:endParaRPr>
          </a:p>
          <a:p>
            <a:pPr marL="1657350" lvl="3" indent="-285750">
              <a:buFont typeface="Arial" panose="020B0604020202020204" pitchFamily="34" charset="0"/>
              <a:buChar char="•"/>
            </a:pPr>
            <a:r>
              <a:rPr lang="en-US" dirty="0">
                <a:latin typeface="Arial" panose="020B0604020202020204" pitchFamily="34" charset="0"/>
                <a:cs typeface="Arial" panose="020B0604020202020204" pitchFamily="34" charset="0"/>
              </a:rPr>
              <a:t>weight-height.csv</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err="1">
                <a:latin typeface="Arial" panose="020B0604020202020204" pitchFamily="34" charset="0"/>
                <a:cs typeface="Arial" panose="020B0604020202020204" pitchFamily="34" charset="0"/>
                <a:hlinkClick r:id="rId4"/>
              </a:rPr>
              <a:t>Recrearemos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una</a:t>
            </a:r>
            <a:r>
              <a:rPr lang="en-US" dirty="0">
                <a:latin typeface="Arial" panose="020B0604020202020204" pitchFamily="34" charset="0"/>
                <a:cs typeface="Arial" panose="020B0604020202020204" pitchFamily="34" charset="0"/>
              </a:rPr>
              <a:t> regression lineal con </a:t>
            </a:r>
            <a:r>
              <a:rPr lang="en-US" dirty="0" err="1">
                <a:latin typeface="Arial" panose="020B0604020202020204" pitchFamily="34" charset="0"/>
                <a:cs typeface="Arial" panose="020B0604020202020204" pitchFamily="34" charset="0"/>
              </a:rPr>
              <a:t>función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coste</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Mean Squared</a:t>
            </a:r>
            <a:endParaRPr lang="en-US" dirty="0">
              <a:latin typeface="Arial" panose="020B0604020202020204" pitchFamily="34" charset="0"/>
              <a:cs typeface="Arial" panose="020B0604020202020204" pitchFamily="34" charset="0"/>
            </a:endParaRPr>
          </a:p>
        </p:txBody>
      </p:sp>
      <p:pic>
        <p:nvPicPr>
          <p:cNvPr id="8" name="Imagen 7">
            <a:extLst>
              <a:ext uri="{FF2B5EF4-FFF2-40B4-BE49-F238E27FC236}">
                <a16:creationId xmlns:a16="http://schemas.microsoft.com/office/drawing/2014/main" id="{F46758FD-58DB-44B4-989F-29A25E9DEEA4}"/>
              </a:ext>
            </a:extLst>
          </p:cNvPr>
          <p:cNvPicPr>
            <a:picLocks noChangeAspect="1"/>
          </p:cNvPicPr>
          <p:nvPr/>
        </p:nvPicPr>
        <p:blipFill>
          <a:blip r:embed="rId5"/>
          <a:stretch>
            <a:fillRect/>
          </a:stretch>
        </p:blipFill>
        <p:spPr>
          <a:xfrm>
            <a:off x="2915816" y="5261724"/>
            <a:ext cx="2208246" cy="648072"/>
          </a:xfrm>
          <a:prstGeom prst="rect">
            <a:avLst/>
          </a:prstGeom>
        </p:spPr>
      </p:pic>
    </p:spTree>
    <p:extLst>
      <p:ext uri="{BB962C8B-B14F-4D97-AF65-F5344CB8AC3E}">
        <p14:creationId xmlns:p14="http://schemas.microsoft.com/office/powerpoint/2010/main" val="3386709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4.- Práctica 4. Apartado 4.2</a:t>
            </a:r>
          </a:p>
        </p:txBody>
      </p:sp>
      <p:sp>
        <p:nvSpPr>
          <p:cNvPr id="15" name="5 Rectángulo"/>
          <p:cNvSpPr/>
          <p:nvPr/>
        </p:nvSpPr>
        <p:spPr>
          <a:xfrm>
            <a:off x="477888" y="1795457"/>
            <a:ext cx="8198568" cy="4585871"/>
          </a:xfrm>
          <a:prstGeom prst="rect">
            <a:avLst/>
          </a:prstGeom>
          <a:solidFill>
            <a:schemeClr val="bg1"/>
          </a:solidFill>
        </p:spPr>
        <p:txBody>
          <a:bodyPr wrap="square">
            <a:spAutoFit/>
          </a:bodyPr>
          <a:lstStyle/>
          <a:p>
            <a:r>
              <a:rPr lang="en-US" sz="2000" b="1" i="1" dirty="0">
                <a:solidFill>
                  <a:srgbClr val="E10000"/>
                </a:solidFill>
                <a:latin typeface="Georgia" pitchFamily="18" charset="0"/>
              </a:rPr>
              <a:t>Python / RapidMiner =&gt; </a:t>
            </a:r>
            <a:r>
              <a:rPr lang="en-US" sz="2000" b="1" i="1" dirty="0" err="1">
                <a:solidFill>
                  <a:srgbClr val="E10000"/>
                </a:solidFill>
                <a:latin typeface="Georgia" pitchFamily="18" charset="0"/>
              </a:rPr>
              <a:t>Regresión</a:t>
            </a:r>
            <a:r>
              <a:rPr lang="en-US" sz="2000" b="1" i="1" dirty="0">
                <a:solidFill>
                  <a:srgbClr val="E10000"/>
                </a:solidFill>
                <a:latin typeface="Georgia" pitchFamily="18" charset="0"/>
              </a:rPr>
              <a:t> lineal</a:t>
            </a:r>
          </a:p>
          <a:p>
            <a:endParaRPr lang="en-US" sz="2000" b="1" i="1" dirty="0">
              <a:solidFill>
                <a:srgbClr val="E10000"/>
              </a:solidFill>
              <a:latin typeface="Georgia" pitchFamily="18"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Python: </a:t>
            </a:r>
          </a:p>
          <a:p>
            <a:pPr marL="1200150" lvl="2" indent="-285750">
              <a:buFont typeface="Arial" panose="020B0604020202020204" pitchFamily="34" charset="0"/>
              <a:buChar char="•"/>
            </a:pPr>
            <a:r>
              <a:rPr lang="en-US" dirty="0" err="1">
                <a:latin typeface="Arial" panose="020B0604020202020204" pitchFamily="34" charset="0"/>
                <a:cs typeface="Arial" panose="020B0604020202020204" pitchFamily="34" charset="0"/>
              </a:rPr>
              <a:t>Uso</a:t>
            </a:r>
            <a:r>
              <a:rPr lang="en-US" dirty="0">
                <a:latin typeface="Arial" panose="020B0604020202020204" pitchFamily="34" charset="0"/>
                <a:cs typeface="Arial" panose="020B0604020202020204" pitchFamily="34" charset="0"/>
              </a:rPr>
              <a:t> de la </a:t>
            </a:r>
            <a:r>
              <a:rPr lang="en-US" dirty="0" err="1">
                <a:latin typeface="Arial" panose="020B0604020202020204" pitchFamily="34" charset="0"/>
                <a:cs typeface="Arial" panose="020B0604020202020204" pitchFamily="34" charset="0"/>
              </a:rPr>
              <a:t>función</a:t>
            </a:r>
            <a:r>
              <a:rPr lang="en-US" dirty="0">
                <a:latin typeface="Arial" panose="020B0604020202020204" pitchFamily="34" charset="0"/>
                <a:cs typeface="Arial" panose="020B0604020202020204" pitchFamily="34" charset="0"/>
              </a:rPr>
              <a:t> Linear </a:t>
            </a:r>
            <a:r>
              <a:rPr lang="en-US" dirty="0" err="1">
                <a:latin typeface="Arial" panose="020B0604020202020204" pitchFamily="34" charset="0"/>
                <a:cs typeface="Arial" panose="020B0604020202020204" pitchFamily="34" charset="0"/>
              </a:rPr>
              <a:t>Regressión</a:t>
            </a:r>
            <a:r>
              <a:rPr lang="en-US" dirty="0">
                <a:latin typeface="Arial" panose="020B0604020202020204" pitchFamily="34" charset="0"/>
                <a:cs typeface="Arial" panose="020B0604020202020204" pitchFamily="34" charset="0"/>
              </a:rPr>
              <a:t> de la </a:t>
            </a:r>
            <a:r>
              <a:rPr lang="en-US" dirty="0" err="1">
                <a:latin typeface="Arial" panose="020B0604020202020204" pitchFamily="34" charset="0"/>
                <a:cs typeface="Arial" panose="020B0604020202020204" pitchFamily="34" charset="0"/>
              </a:rPr>
              <a:t>librería</a:t>
            </a:r>
            <a:r>
              <a:rPr lang="en-US" dirty="0">
                <a:latin typeface="Arial" panose="020B0604020202020204" pitchFamily="34" charset="0"/>
                <a:cs typeface="Arial" panose="020B0604020202020204" pitchFamily="34" charset="0"/>
              </a:rPr>
              <a:t> </a:t>
            </a:r>
            <a:r>
              <a:rPr lang="en-US" dirty="0" err="1">
                <a:latin typeface="Courier New" panose="02070309020205020404" pitchFamily="49" charset="0"/>
                <a:cs typeface="Courier New" panose="02070309020205020404" pitchFamily="49" charset="0"/>
              </a:rPr>
              <a:t>sklearn.linear_model</a:t>
            </a:r>
            <a:endParaRPr lang="en-US" dirty="0">
              <a:latin typeface="Courier New" panose="02070309020205020404" pitchFamily="49" charset="0"/>
              <a:cs typeface="Courier New" panose="02070309020205020404" pitchFamily="49" charset="0"/>
            </a:endParaRPr>
          </a:p>
          <a:p>
            <a:pPr marL="1200150" lvl="2" indent="-285750">
              <a:buFont typeface="Arial" panose="020B0604020202020204" pitchFamily="34" charset="0"/>
              <a:buChar char="•"/>
            </a:pPr>
            <a:r>
              <a:rPr lang="en-US" dirty="0" err="1">
                <a:latin typeface="Arial" panose="020B0604020202020204" pitchFamily="34" charset="0"/>
                <a:cs typeface="Arial" panose="020B0604020202020204" pitchFamily="34" charset="0"/>
              </a:rPr>
              <a:t>Otras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librerías</a:t>
            </a:r>
            <a:r>
              <a:rPr lang="en-US" dirty="0">
                <a:latin typeface="Arial" panose="020B0604020202020204" pitchFamily="34" charset="0"/>
                <a:cs typeface="Arial" panose="020B0604020202020204" pitchFamily="34" charset="0"/>
              </a:rPr>
              <a:t> que </a:t>
            </a:r>
            <a:r>
              <a:rPr lang="en-US" dirty="0" err="1">
                <a:latin typeface="Arial" panose="020B0604020202020204" pitchFamily="34" charset="0"/>
                <a:cs typeface="Arial" panose="020B0604020202020204" pitchFamily="34" charset="0"/>
              </a:rPr>
              <a:t>tienen</a:t>
            </a:r>
            <a:r>
              <a:rPr lang="en-US" dirty="0">
                <a:latin typeface="Arial" panose="020B0604020202020204" pitchFamily="34" charset="0"/>
                <a:cs typeface="Arial" panose="020B0604020202020204" pitchFamily="34" charset="0"/>
              </a:rPr>
              <a:t> la regression lineal </a:t>
            </a:r>
            <a:r>
              <a:rPr lang="en-US" dirty="0" err="1">
                <a:latin typeface="Arial" panose="020B0604020202020204" pitchFamily="34" charset="0"/>
                <a:cs typeface="Arial" panose="020B0604020202020204" pitchFamily="34" charset="0"/>
              </a:rPr>
              <a:t>implementada</a:t>
            </a:r>
            <a:r>
              <a:rPr lang="en-US" dirty="0">
                <a:latin typeface="Arial" panose="020B0604020202020204" pitchFamily="34" charset="0"/>
                <a:cs typeface="Arial" panose="020B0604020202020204" pitchFamily="34" charset="0"/>
              </a:rPr>
              <a:t>:</a:t>
            </a:r>
          </a:p>
          <a:p>
            <a:pPr lvl="4"/>
            <a:r>
              <a:rPr lang="es-ES" sz="1400" dirty="0" err="1">
                <a:latin typeface="Courier New" panose="02070309020205020404" pitchFamily="49" charset="0"/>
                <a:cs typeface="Courier New" panose="02070309020205020404" pitchFamily="49" charset="0"/>
              </a:rPr>
              <a:t>Scipy</a:t>
            </a:r>
            <a:r>
              <a:rPr lang="es-ES" sz="1400" dirty="0">
                <a:latin typeface="Courier New" panose="02070309020205020404" pitchFamily="49" charset="0"/>
                <a:cs typeface="Courier New" panose="02070309020205020404" pitchFamily="49" charset="0"/>
              </a:rPr>
              <a:t>:</a:t>
            </a:r>
          </a:p>
          <a:p>
            <a:pPr lvl="5"/>
            <a:r>
              <a:rPr lang="es-ES" sz="1400" dirty="0" err="1">
                <a:latin typeface="Courier New" panose="02070309020205020404" pitchFamily="49" charset="0"/>
                <a:cs typeface="Courier New" panose="02070309020205020404" pitchFamily="49" charset="0"/>
              </a:rPr>
              <a:t>Polyfit</a:t>
            </a:r>
            <a:endParaRPr lang="es-ES" sz="1400" dirty="0">
              <a:latin typeface="Courier New" panose="02070309020205020404" pitchFamily="49" charset="0"/>
              <a:cs typeface="Courier New" panose="02070309020205020404" pitchFamily="49" charset="0"/>
            </a:endParaRPr>
          </a:p>
          <a:p>
            <a:pPr lvl="5"/>
            <a:r>
              <a:rPr lang="es-ES" sz="1400" dirty="0" err="1">
                <a:latin typeface="Courier New" panose="02070309020205020404" pitchFamily="49" charset="0"/>
                <a:cs typeface="Courier New" panose="02070309020205020404" pitchFamily="49" charset="0"/>
              </a:rPr>
              <a:t>Stats.linregress</a:t>
            </a:r>
            <a:endParaRPr lang="es-ES" sz="1400" dirty="0">
              <a:latin typeface="Courier New" panose="02070309020205020404" pitchFamily="49" charset="0"/>
              <a:cs typeface="Courier New" panose="02070309020205020404" pitchFamily="49" charset="0"/>
            </a:endParaRPr>
          </a:p>
          <a:p>
            <a:pPr lvl="4"/>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Optimize.curve_fit</a:t>
            </a:r>
            <a:endParaRPr lang="es-ES" sz="1400" dirty="0">
              <a:latin typeface="Courier New" panose="02070309020205020404" pitchFamily="49" charset="0"/>
              <a:cs typeface="Courier New" panose="02070309020205020404" pitchFamily="49" charset="0"/>
            </a:endParaRPr>
          </a:p>
          <a:p>
            <a:pPr lvl="4"/>
            <a:r>
              <a:rPr lang="es-ES" sz="1400" dirty="0" err="1">
                <a:latin typeface="Courier New" panose="02070309020205020404" pitchFamily="49" charset="0"/>
                <a:cs typeface="Courier New" panose="02070309020205020404" pitchFamily="49" charset="0"/>
              </a:rPr>
              <a:t>Numpy</a:t>
            </a:r>
            <a:r>
              <a:rPr lang="es-ES" sz="1400" dirty="0">
                <a:latin typeface="Courier New" panose="02070309020205020404" pitchFamily="49" charset="0"/>
                <a:cs typeface="Courier New" panose="02070309020205020404" pitchFamily="49" charset="0"/>
              </a:rPr>
              <a:t>:</a:t>
            </a:r>
          </a:p>
          <a:p>
            <a:pPr lvl="4"/>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linalg.lstsq</a:t>
            </a:r>
            <a:endParaRPr lang="es-ES" sz="1400" dirty="0">
              <a:latin typeface="Courier New" panose="02070309020205020404" pitchFamily="49" charset="0"/>
              <a:cs typeface="Courier New" panose="02070309020205020404" pitchFamily="49" charset="0"/>
            </a:endParaRPr>
          </a:p>
          <a:p>
            <a:pPr lvl="4"/>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linalg.pinv</a:t>
            </a:r>
            <a:r>
              <a:rPr lang="es-ES" sz="1400" dirty="0">
                <a:latin typeface="Courier New" panose="02070309020205020404" pitchFamily="49" charset="0"/>
                <a:cs typeface="Courier New" panose="02070309020205020404" pitchFamily="49" charset="0"/>
              </a:rPr>
              <a:t>  (Moore-Penrose </a:t>
            </a:r>
            <a:r>
              <a:rPr lang="es-ES" sz="1400" dirty="0" err="1">
                <a:latin typeface="Courier New" panose="02070309020205020404" pitchFamily="49" charset="0"/>
                <a:cs typeface="Courier New" panose="02070309020205020404" pitchFamily="49" charset="0"/>
              </a:rPr>
              <a:t>PseudoInverse</a:t>
            </a:r>
            <a:r>
              <a:rPr lang="es-ES" sz="1400" dirty="0">
                <a:latin typeface="Courier New" panose="02070309020205020404" pitchFamily="49" charset="0"/>
                <a:cs typeface="Courier New" panose="02070309020205020404" pitchFamily="49" charset="0"/>
              </a:rPr>
              <a:t>)</a:t>
            </a:r>
          </a:p>
          <a:p>
            <a:pPr lvl="4"/>
            <a:r>
              <a:rPr lang="es-ES" sz="1400" dirty="0" err="1">
                <a:latin typeface="Courier New" panose="02070309020205020404" pitchFamily="49" charset="0"/>
                <a:cs typeface="Courier New" panose="02070309020205020404" pitchFamily="49" charset="0"/>
              </a:rPr>
              <a:t>Statsmodel.api</a:t>
            </a:r>
            <a:r>
              <a:rPr lang="es-ES" sz="1400" dirty="0">
                <a:latin typeface="Courier New" panose="02070309020205020404" pitchFamily="49" charset="0"/>
                <a:cs typeface="Courier New" panose="02070309020205020404" pitchFamily="49" charset="0"/>
              </a:rPr>
              <a:t>:</a:t>
            </a:r>
          </a:p>
          <a:p>
            <a:pPr lvl="4"/>
            <a:r>
              <a:rPr lang="es-ES" sz="1400" dirty="0">
                <a:latin typeface="Courier New" panose="02070309020205020404" pitchFamily="49" charset="0"/>
                <a:cs typeface="Courier New" panose="02070309020205020404" pitchFamily="49" charset="0"/>
              </a:rPr>
              <a:t>	</a:t>
            </a:r>
            <a:r>
              <a:rPr lang="es-ES" sz="1400" dirty="0" err="1">
                <a:latin typeface="Courier New" panose="02070309020205020404" pitchFamily="49" charset="0"/>
                <a:cs typeface="Courier New" panose="02070309020205020404" pitchFamily="49" charset="0"/>
              </a:rPr>
              <a:t>ols</a:t>
            </a:r>
            <a:endParaRPr lang="es-ES" sz="1400" dirty="0">
              <a:latin typeface="Courier New" panose="02070309020205020404" pitchFamily="49" charset="0"/>
              <a:cs typeface="Courier New" panose="02070309020205020404" pitchFamily="49"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RapidMiner:</a:t>
            </a:r>
          </a:p>
          <a:p>
            <a:pPr marL="1200150" lvl="2" indent="-285750">
              <a:buFont typeface="Arial" panose="020B0604020202020204" pitchFamily="34" charset="0"/>
              <a:buChar char="•"/>
            </a:pPr>
            <a:r>
              <a:rPr lang="en-US" dirty="0" err="1">
                <a:latin typeface="Arial" panose="020B0604020202020204" pitchFamily="34" charset="0"/>
                <a:cs typeface="Arial" panose="020B0604020202020204" pitchFamily="34" charset="0"/>
              </a:rPr>
              <a:t>Creamos</a:t>
            </a:r>
            <a:r>
              <a:rPr lang="en-US" dirty="0">
                <a:latin typeface="Arial" panose="020B0604020202020204" pitchFamily="34" charset="0"/>
                <a:cs typeface="Arial" panose="020B0604020202020204" pitchFamily="34" charset="0"/>
              </a:rPr>
              <a:t> un </a:t>
            </a:r>
            <a:r>
              <a:rPr lang="en-US" dirty="0" err="1">
                <a:latin typeface="Arial" panose="020B0604020202020204" pitchFamily="34" charset="0"/>
                <a:cs typeface="Arial" panose="020B0604020202020204" pitchFamily="34" charset="0"/>
              </a:rPr>
              <a:t>proceso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aprendizaje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mediante</a:t>
            </a:r>
            <a:r>
              <a:rPr lang="en-US" dirty="0">
                <a:latin typeface="Arial" panose="020B0604020202020204" pitchFamily="34" charset="0"/>
                <a:cs typeface="Arial" panose="020B0604020202020204" pitchFamily="34" charset="0"/>
              </a:rPr>
              <a:t> el </a:t>
            </a:r>
            <a:r>
              <a:rPr lang="en-US" dirty="0" err="1">
                <a:latin typeface="Arial" panose="020B0604020202020204" pitchFamily="34" charset="0"/>
                <a:cs typeface="Arial" panose="020B0604020202020204" pitchFamily="34" charset="0"/>
              </a:rPr>
              <a:t>operador</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Regresión</a:t>
            </a:r>
            <a:r>
              <a:rPr lang="en-US" dirty="0">
                <a:latin typeface="Arial" panose="020B0604020202020204" pitchFamily="34" charset="0"/>
                <a:cs typeface="Arial" panose="020B0604020202020204" pitchFamily="34" charset="0"/>
              </a:rPr>
              <a:t> Lineal</a:t>
            </a:r>
          </a:p>
        </p:txBody>
      </p:sp>
    </p:spTree>
    <p:extLst>
      <p:ext uri="{BB962C8B-B14F-4D97-AF65-F5344CB8AC3E}">
        <p14:creationId xmlns:p14="http://schemas.microsoft.com/office/powerpoint/2010/main" val="29042537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6" y="1177588"/>
            <a:ext cx="849669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4.- Práctica 4. Regresión Linear en </a:t>
            </a:r>
            <a:r>
              <a:rPr lang="es-ES" sz="2800" b="1" i="1" dirty="0" err="1">
                <a:solidFill>
                  <a:schemeClr val="bg1"/>
                </a:solidFill>
                <a:latin typeface="Georgia" charset="0"/>
              </a:rPr>
              <a:t>Spark</a:t>
            </a:r>
            <a:endParaRPr lang="es-ES" sz="2800" b="1" i="1" dirty="0">
              <a:solidFill>
                <a:schemeClr val="bg1"/>
              </a:solidFill>
              <a:latin typeface="Georgia" charset="0"/>
            </a:endParaRPr>
          </a:p>
          <a:p>
            <a:endParaRPr lang="es-ES" sz="2800" b="1" i="1" dirty="0">
              <a:solidFill>
                <a:schemeClr val="bg1"/>
              </a:solidFill>
              <a:latin typeface="Georgia" charset="0"/>
            </a:endParaRPr>
          </a:p>
        </p:txBody>
      </p:sp>
      <p:pic>
        <p:nvPicPr>
          <p:cNvPr id="2" name="Imagen 1"/>
          <p:cNvPicPr>
            <a:picLocks noChangeAspect="1"/>
          </p:cNvPicPr>
          <p:nvPr/>
        </p:nvPicPr>
        <p:blipFill>
          <a:blip r:embed="rId4"/>
          <a:stretch>
            <a:fillRect/>
          </a:stretch>
        </p:blipFill>
        <p:spPr>
          <a:xfrm>
            <a:off x="291695" y="2262239"/>
            <a:ext cx="8601075" cy="3876675"/>
          </a:xfrm>
          <a:prstGeom prst="rect">
            <a:avLst/>
          </a:prstGeom>
        </p:spPr>
      </p:pic>
      <p:sp>
        <p:nvSpPr>
          <p:cNvPr id="5" name="Rectángulo 4"/>
          <p:cNvSpPr/>
          <p:nvPr/>
        </p:nvSpPr>
        <p:spPr>
          <a:xfrm>
            <a:off x="229290" y="1863964"/>
            <a:ext cx="4278735" cy="369332"/>
          </a:xfrm>
          <a:prstGeom prst="rect">
            <a:avLst/>
          </a:prstGeom>
        </p:spPr>
        <p:txBody>
          <a:bodyPr wrap="none">
            <a:spAutoFit/>
          </a:bodyPr>
          <a:lstStyle/>
          <a:p>
            <a:r>
              <a:rPr lang="en-US" b="1" i="1" dirty="0" err="1">
                <a:solidFill>
                  <a:srgbClr val="E10000"/>
                </a:solidFill>
                <a:latin typeface="Georgia" pitchFamily="18" charset="0"/>
              </a:rPr>
              <a:t>En</a:t>
            </a:r>
            <a:r>
              <a:rPr lang="en-US" b="1" i="1" dirty="0">
                <a:solidFill>
                  <a:srgbClr val="E10000"/>
                </a:solidFill>
                <a:latin typeface="Georgia" pitchFamily="18" charset="0"/>
              </a:rPr>
              <a:t> Spark, para Linear Regression</a:t>
            </a:r>
          </a:p>
        </p:txBody>
      </p:sp>
    </p:spTree>
    <p:extLst>
      <p:ext uri="{BB962C8B-B14F-4D97-AF65-F5344CB8AC3E}">
        <p14:creationId xmlns:p14="http://schemas.microsoft.com/office/powerpoint/2010/main" val="2190615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4">
            <a:extLst>
              <a:ext uri="{FF2B5EF4-FFF2-40B4-BE49-F238E27FC236}">
                <a16:creationId xmlns:a16="http://schemas.microsoft.com/office/drawing/2014/main" id="{D8E6BCB6-3B19-42E4-A9DD-1E22CD7F75B8}"/>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5.- </a:t>
            </a:r>
            <a:r>
              <a:rPr lang="es-ES" sz="2800" b="1" i="1" dirty="0" err="1">
                <a:solidFill>
                  <a:schemeClr val="bg1"/>
                </a:solidFill>
                <a:latin typeface="Georgia" charset="0"/>
              </a:rPr>
              <a:t>Sup</a:t>
            </a:r>
            <a:r>
              <a:rPr lang="es-ES" sz="2800" b="1" i="1" dirty="0">
                <a:solidFill>
                  <a:schemeClr val="bg1"/>
                </a:solidFill>
                <a:latin typeface="Georgia" charset="0"/>
              </a:rPr>
              <a:t>. de Regresión – Regresión Polinomial</a:t>
            </a:r>
          </a:p>
        </p:txBody>
      </p:sp>
      <p:pic>
        <p:nvPicPr>
          <p:cNvPr id="2050" name="Picture 2">
            <a:extLst>
              <a:ext uri="{FF2B5EF4-FFF2-40B4-BE49-F238E27FC236}">
                <a16:creationId xmlns:a16="http://schemas.microsoft.com/office/drawing/2014/main" id="{2F1013E1-E996-4826-9796-4B0035FEA55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50240" y="2374074"/>
            <a:ext cx="4597222" cy="34479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9F47583-13A3-43BA-91B8-C912188B4357}"/>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389546" y="2326681"/>
            <a:ext cx="4723603" cy="354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80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034" y="2137386"/>
            <a:ext cx="6776699" cy="3811893"/>
          </a:xfrm>
          <a:prstGeom prst="rect">
            <a:avLst/>
          </a:prstGeom>
        </p:spPr>
      </p:pic>
      <p:sp>
        <p:nvSpPr>
          <p:cNvPr id="9" name="Rectángulo 4">
            <a:extLst>
              <a:ext uri="{FF2B5EF4-FFF2-40B4-BE49-F238E27FC236}">
                <a16:creationId xmlns:a16="http://schemas.microsoft.com/office/drawing/2014/main" id="{D8E6BCB6-3B19-42E4-A9DD-1E22CD7F75B8}"/>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6.- </a:t>
            </a:r>
            <a:r>
              <a:rPr lang="es-ES" sz="2800" b="1" i="1" dirty="0" err="1">
                <a:solidFill>
                  <a:schemeClr val="bg1"/>
                </a:solidFill>
                <a:latin typeface="Georgia" charset="0"/>
              </a:rPr>
              <a:t>Sup</a:t>
            </a:r>
            <a:r>
              <a:rPr lang="es-ES" sz="2800" b="1" i="1" dirty="0">
                <a:solidFill>
                  <a:schemeClr val="bg1"/>
                </a:solidFill>
                <a:latin typeface="Georgia" charset="0"/>
              </a:rPr>
              <a:t>. de Regresión – </a:t>
            </a:r>
            <a:r>
              <a:rPr lang="es-ES" sz="2800" b="1" i="1" dirty="0" err="1">
                <a:solidFill>
                  <a:schemeClr val="bg1"/>
                </a:solidFill>
                <a:latin typeface="Georgia" charset="0"/>
              </a:rPr>
              <a:t>Random</a:t>
            </a:r>
            <a:r>
              <a:rPr lang="es-ES" sz="2800" b="1" i="1" dirty="0">
                <a:solidFill>
                  <a:schemeClr val="bg1"/>
                </a:solidFill>
                <a:latin typeface="Georgia" charset="0"/>
              </a:rPr>
              <a:t> Forest</a:t>
            </a:r>
          </a:p>
        </p:txBody>
      </p:sp>
    </p:spTree>
    <p:extLst>
      <p:ext uri="{BB962C8B-B14F-4D97-AF65-F5344CB8AC3E}">
        <p14:creationId xmlns:p14="http://schemas.microsoft.com/office/powerpoint/2010/main" val="3608914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5" name="5 Rectángulo"/>
          <p:cNvSpPr/>
          <p:nvPr/>
        </p:nvSpPr>
        <p:spPr>
          <a:xfrm>
            <a:off x="477888" y="1846560"/>
            <a:ext cx="8054552" cy="4462760"/>
          </a:xfrm>
          <a:prstGeom prst="rect">
            <a:avLst/>
          </a:prstGeom>
          <a:solidFill>
            <a:schemeClr val="bg1"/>
          </a:solidFill>
        </p:spPr>
        <p:txBody>
          <a:bodyPr wrap="square">
            <a:spAutoFit/>
          </a:bodyPr>
          <a:lstStyle/>
          <a:p>
            <a:r>
              <a:rPr lang="en-US" sz="2000" b="1" i="1" dirty="0">
                <a:solidFill>
                  <a:srgbClr val="E10000"/>
                </a:solidFill>
                <a:latin typeface="Georgia" pitchFamily="18" charset="0"/>
              </a:rPr>
              <a:t>¿</a:t>
            </a:r>
            <a:r>
              <a:rPr lang="en-US" sz="2000" b="1" i="1" dirty="0" err="1">
                <a:solidFill>
                  <a:srgbClr val="E10000"/>
                </a:solidFill>
                <a:latin typeface="Georgia" pitchFamily="18" charset="0"/>
              </a:rPr>
              <a:t>Cómo</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funciona</a:t>
            </a:r>
            <a:r>
              <a:rPr lang="en-US" sz="2000" b="1" i="1" dirty="0">
                <a:solidFill>
                  <a:srgbClr val="E10000"/>
                </a:solidFill>
                <a:latin typeface="Georgia" pitchFamily="18" charset="0"/>
              </a:rPr>
              <a:t>?</a:t>
            </a:r>
          </a:p>
          <a:p>
            <a:endParaRPr lang="en-US" sz="2000" b="1" i="1" dirty="0">
              <a:solidFill>
                <a:srgbClr val="E10000"/>
              </a:solidFill>
              <a:latin typeface="Georgia" pitchFamily="18" charset="0"/>
            </a:endParaRPr>
          </a:p>
          <a:p>
            <a:r>
              <a:rPr lang="en-US" dirty="0" err="1">
                <a:latin typeface="Arial" panose="020B0604020202020204" pitchFamily="34" charset="0"/>
                <a:cs typeface="Arial" panose="020B0604020202020204" pitchFamily="34" charset="0"/>
              </a:rPr>
              <a:t>És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una</a:t>
            </a:r>
            <a:r>
              <a:rPr lang="en-US" dirty="0">
                <a:latin typeface="Arial" panose="020B0604020202020204" pitchFamily="34" charset="0"/>
                <a:cs typeface="Arial" panose="020B0604020202020204" pitchFamily="34" charset="0"/>
              </a:rPr>
              <a:t> union de </a:t>
            </a:r>
            <a:r>
              <a:rPr lang="en-US" dirty="0" err="1">
                <a:latin typeface="Arial" panose="020B0604020202020204" pitchFamily="34" charset="0"/>
                <a:cs typeface="Arial" panose="020B0604020202020204" pitchFamily="34" charset="0"/>
              </a:rPr>
              <a:t>distintos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árboles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dando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resultado</a:t>
            </a:r>
            <a:r>
              <a:rPr lang="en-US" dirty="0">
                <a:latin typeface="Arial" panose="020B0604020202020204" pitchFamily="34" charset="0"/>
                <a:cs typeface="Arial" panose="020B0604020202020204" pitchFamily="34" charset="0"/>
              </a:rPr>
              <a:t> la media entre </a:t>
            </a:r>
            <a:r>
              <a:rPr lang="en-US" dirty="0" err="1">
                <a:latin typeface="Arial" panose="020B0604020202020204" pitchFamily="34" charset="0"/>
                <a:cs typeface="Arial" panose="020B0604020202020204" pitchFamily="34" charset="0"/>
              </a:rPr>
              <a:t>ellos</a:t>
            </a:r>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cada</a:t>
            </a:r>
            <a:r>
              <a:rPr lang="en-US" dirty="0">
                <a:latin typeface="Arial" panose="020B0604020202020204" pitchFamily="34" charset="0"/>
                <a:cs typeface="Arial" panose="020B0604020202020204" pitchFamily="34" charset="0"/>
              </a:rPr>
              <a:t> árbol hay un </a:t>
            </a:r>
            <a:r>
              <a:rPr lang="en-US" dirty="0" err="1">
                <a:latin typeface="Arial" panose="020B0604020202020204" pitchFamily="34" charset="0"/>
                <a:cs typeface="Arial" panose="020B0604020202020204" pitchFamily="34" charset="0"/>
              </a:rPr>
              <a:t>subconjunto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aleatorio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campos</a:t>
            </a:r>
            <a:r>
              <a:rPr lang="en-US" dirty="0">
                <a:latin typeface="Arial" panose="020B0604020202020204" pitchFamily="34" charset="0"/>
                <a:cs typeface="Arial" panose="020B0604020202020204" pitchFamily="34" charset="0"/>
              </a:rPr>
              <a:t> que </a:t>
            </a:r>
            <a:r>
              <a:rPr lang="en-US" dirty="0" err="1">
                <a:latin typeface="Arial" panose="020B0604020202020204" pitchFamily="34" charset="0"/>
                <a:cs typeface="Arial" panose="020B0604020202020204" pitchFamily="34" charset="0"/>
              </a:rPr>
              <a:t>tienen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acceso</a:t>
            </a:r>
            <a:r>
              <a:rPr lang="en-US" dirty="0">
                <a:latin typeface="Arial" panose="020B0604020202020204" pitchFamily="34" charset="0"/>
                <a:cs typeface="Arial" panose="020B0604020202020204" pitchFamily="34" charset="0"/>
              </a:rPr>
              <a:t> a un </a:t>
            </a:r>
            <a:r>
              <a:rPr lang="en-US" dirty="0" err="1">
                <a:latin typeface="Arial" panose="020B0604020202020204" pitchFamily="34" charset="0"/>
                <a:cs typeface="Arial" panose="020B0604020202020204" pitchFamily="34" charset="0"/>
              </a:rPr>
              <a:t>subconjunto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aleatorio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datos</a:t>
            </a:r>
            <a:endParaRPr lang="en-US" dirty="0">
              <a:latin typeface="Arial" panose="020B0604020202020204" pitchFamily="34" charset="0"/>
              <a:cs typeface="Arial" panose="020B0604020202020204" pitchFamily="34" charset="0"/>
            </a:endParaRPr>
          </a:p>
          <a:p>
            <a:endParaRPr lang="en-US" sz="2000" b="1" i="1" dirty="0">
              <a:solidFill>
                <a:srgbClr val="E10000"/>
              </a:solidFill>
              <a:latin typeface="Georgia" pitchFamily="18" charset="0"/>
            </a:endParaRPr>
          </a:p>
          <a:p>
            <a:r>
              <a:rPr lang="en-US" sz="2000" b="1" i="1" dirty="0">
                <a:solidFill>
                  <a:srgbClr val="E10000"/>
                </a:solidFill>
                <a:latin typeface="Georgia" pitchFamily="18" charset="0"/>
              </a:rPr>
              <a:t>Pros</a:t>
            </a:r>
          </a:p>
          <a:p>
            <a:endParaRPr lang="en-US" dirty="0">
              <a:latin typeface="Arial" panose="020B0604020202020204" pitchFamily="34" charset="0"/>
              <a:cs typeface="Arial" panose="020B0604020202020204" pitchFamily="34" charset="0"/>
            </a:endParaRPr>
          </a:p>
          <a:p>
            <a:r>
              <a:rPr lang="en-US" dirty="0" err="1">
                <a:latin typeface="Arial" panose="020B0604020202020204" pitchFamily="34" charset="0"/>
                <a:cs typeface="Arial" panose="020B0604020202020204" pitchFamily="34" charset="0"/>
              </a:rPr>
              <a:t>Fácil</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interpretar</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Buenos </a:t>
            </a:r>
            <a:r>
              <a:rPr lang="en-US" dirty="0" err="1">
                <a:latin typeface="Arial" panose="020B0604020202020204" pitchFamily="34" charset="0"/>
                <a:cs typeface="Arial" panose="020B0604020202020204" pitchFamily="34" charset="0"/>
              </a:rPr>
              <a:t>resultados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aprendizajes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complejos</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sz="2000" b="1" i="1" dirty="0">
                <a:solidFill>
                  <a:srgbClr val="E10000"/>
                </a:solidFill>
                <a:latin typeface="Georgia" pitchFamily="18" charset="0"/>
              </a:rPr>
              <a:t>Contras</a:t>
            </a:r>
          </a:p>
          <a:p>
            <a:endParaRPr lang="en-US" sz="2000" b="1" i="1" dirty="0">
              <a:solidFill>
                <a:srgbClr val="E10000"/>
              </a:solidFill>
              <a:latin typeface="Georgia" pitchFamily="18" charset="0"/>
            </a:endParaRPr>
          </a:p>
          <a:p>
            <a:r>
              <a:rPr lang="en-US" dirty="0">
                <a:latin typeface="Arial" panose="020B0604020202020204" pitchFamily="34" charset="0"/>
                <a:cs typeface="Arial" panose="020B0604020202020204" pitchFamily="34" charset="0"/>
              </a:rPr>
              <a:t>Overfitting </a:t>
            </a:r>
            <a:r>
              <a:rPr lang="en-US" dirty="0" err="1">
                <a:latin typeface="Arial" panose="020B0604020202020204" pitchFamily="34" charset="0"/>
                <a:cs typeface="Arial" panose="020B0604020202020204" pitchFamily="34" charset="0"/>
              </a:rPr>
              <a:t>si</a:t>
            </a:r>
            <a:r>
              <a:rPr lang="en-US" dirty="0">
                <a:latin typeface="Arial" panose="020B0604020202020204" pitchFamily="34" charset="0"/>
                <a:cs typeface="Arial" panose="020B0604020202020204" pitchFamily="34" charset="0"/>
              </a:rPr>
              <a:t> no hay un </a:t>
            </a:r>
            <a:r>
              <a:rPr lang="en-US" dirty="0" err="1">
                <a:latin typeface="Arial" panose="020B0604020202020204" pitchFamily="34" charset="0"/>
                <a:cs typeface="Arial" panose="020B0604020202020204" pitchFamily="34" charset="0"/>
              </a:rPr>
              <a:t>buena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poda</a:t>
            </a:r>
            <a:r>
              <a:rPr lang="en-US" dirty="0">
                <a:latin typeface="Arial" panose="020B0604020202020204" pitchFamily="34" charset="0"/>
                <a:cs typeface="Arial" panose="020B0604020202020204" pitchFamily="34" charset="0"/>
              </a:rPr>
              <a:t> (pruning), </a:t>
            </a:r>
            <a:r>
              <a:rPr lang="en-US" dirty="0" err="1">
                <a:latin typeface="Arial" panose="020B0604020202020204" pitchFamily="34" charset="0"/>
                <a:cs typeface="Arial" panose="020B0604020202020204" pitchFamily="34" charset="0"/>
              </a:rPr>
              <a:t>aunque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mejor</a:t>
            </a:r>
            <a:r>
              <a:rPr lang="en-US" dirty="0">
                <a:latin typeface="Arial" panose="020B0604020202020204" pitchFamily="34" charset="0"/>
                <a:cs typeface="Arial" panose="020B0604020202020204" pitchFamily="34" charset="0"/>
              </a:rPr>
              <a:t> que un DT </a:t>
            </a:r>
            <a:r>
              <a:rPr lang="en-US" dirty="0" err="1">
                <a:latin typeface="Arial" panose="020B0604020202020204" pitchFamily="34" charset="0"/>
                <a:cs typeface="Arial" panose="020B0604020202020204" pitchFamily="34" charset="0"/>
              </a:rPr>
              <a:t>convencional</a:t>
            </a:r>
            <a:endParaRPr lang="en-US" sz="2000" b="1" i="1" dirty="0">
              <a:solidFill>
                <a:srgbClr val="E10000"/>
              </a:solidFill>
              <a:latin typeface="Georgia" pitchFamily="18" charset="0"/>
            </a:endParaRPr>
          </a:p>
        </p:txBody>
      </p:sp>
      <p:sp>
        <p:nvSpPr>
          <p:cNvPr id="8" name="Rectángulo 4">
            <a:extLst>
              <a:ext uri="{FF2B5EF4-FFF2-40B4-BE49-F238E27FC236}">
                <a16:creationId xmlns:a16="http://schemas.microsoft.com/office/drawing/2014/main" id="{71473628-4F09-4D53-92BE-BEF6326F9FB0}"/>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6.- </a:t>
            </a:r>
            <a:r>
              <a:rPr lang="es-ES" sz="2800" b="1" i="1" dirty="0" err="1">
                <a:solidFill>
                  <a:schemeClr val="bg1"/>
                </a:solidFill>
                <a:latin typeface="Georgia" charset="0"/>
              </a:rPr>
              <a:t>Sup</a:t>
            </a:r>
            <a:r>
              <a:rPr lang="es-ES" sz="2800" b="1" i="1" dirty="0">
                <a:solidFill>
                  <a:schemeClr val="bg1"/>
                </a:solidFill>
                <a:latin typeface="Georgia" charset="0"/>
              </a:rPr>
              <a:t>. de Regresión – </a:t>
            </a:r>
            <a:r>
              <a:rPr lang="es-ES" sz="2800" b="1" i="1" dirty="0" err="1">
                <a:solidFill>
                  <a:schemeClr val="bg1"/>
                </a:solidFill>
                <a:latin typeface="Georgia" charset="0"/>
              </a:rPr>
              <a:t>Random</a:t>
            </a:r>
            <a:r>
              <a:rPr lang="es-ES" sz="2800" b="1" i="1" dirty="0">
                <a:solidFill>
                  <a:schemeClr val="bg1"/>
                </a:solidFill>
                <a:latin typeface="Georgia" charset="0"/>
              </a:rPr>
              <a:t> Forest</a:t>
            </a:r>
          </a:p>
        </p:txBody>
      </p:sp>
    </p:spTree>
    <p:extLst>
      <p:ext uri="{BB962C8B-B14F-4D97-AF65-F5344CB8AC3E}">
        <p14:creationId xmlns:p14="http://schemas.microsoft.com/office/powerpoint/2010/main" val="762361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0979" y="1908701"/>
            <a:ext cx="5610809" cy="3824555"/>
          </a:xfrm>
          <a:prstGeom prst="rect">
            <a:avLst/>
          </a:prstGeom>
        </p:spPr>
      </p:pic>
      <p:sp>
        <p:nvSpPr>
          <p:cNvPr id="8" name="Rectángulo 4">
            <a:extLst>
              <a:ext uri="{FF2B5EF4-FFF2-40B4-BE49-F238E27FC236}">
                <a16:creationId xmlns:a16="http://schemas.microsoft.com/office/drawing/2014/main" id="{F3FA5C95-8A9D-48E0-9FE5-02ED0247D97B}"/>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6.- </a:t>
            </a:r>
            <a:r>
              <a:rPr lang="es-ES" sz="2800" b="1" i="1" dirty="0" err="1">
                <a:solidFill>
                  <a:schemeClr val="bg1"/>
                </a:solidFill>
                <a:latin typeface="Georgia" charset="0"/>
              </a:rPr>
              <a:t>Sup</a:t>
            </a:r>
            <a:r>
              <a:rPr lang="es-ES" sz="2800" b="1" i="1" dirty="0">
                <a:solidFill>
                  <a:schemeClr val="bg1"/>
                </a:solidFill>
                <a:latin typeface="Georgia" charset="0"/>
              </a:rPr>
              <a:t>. de Regresión – Neural Net</a:t>
            </a:r>
          </a:p>
        </p:txBody>
      </p:sp>
    </p:spTree>
    <p:extLst>
      <p:ext uri="{BB962C8B-B14F-4D97-AF65-F5344CB8AC3E}">
        <p14:creationId xmlns:p14="http://schemas.microsoft.com/office/powerpoint/2010/main" val="3939176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sp>
        <p:nvSpPr>
          <p:cNvPr id="8" name="7 CuadroTexto"/>
          <p:cNvSpPr txBox="1"/>
          <p:nvPr/>
        </p:nvSpPr>
        <p:spPr>
          <a:xfrm>
            <a:off x="4067944" y="163514"/>
            <a:ext cx="4896544" cy="369332"/>
          </a:xfrm>
          <a:prstGeom prst="rect">
            <a:avLst/>
          </a:prstGeom>
          <a:noFill/>
        </p:spPr>
        <p:txBody>
          <a:bodyPr wrap="square" rtlCol="0">
            <a:spAutoFit/>
          </a:bodyPr>
          <a:lstStyle/>
          <a:p>
            <a:pPr algn="r"/>
            <a:r>
              <a:rPr lang="es-ES" b="1" i="1" dirty="0">
                <a:solidFill>
                  <a:schemeClr val="bg1"/>
                </a:solidFill>
                <a:latin typeface="Georgia" pitchFamily="18" charset="0"/>
              </a:rPr>
              <a:t>Data </a:t>
            </a:r>
            <a:r>
              <a:rPr lang="es-ES" b="1" i="1" dirty="0" err="1">
                <a:solidFill>
                  <a:schemeClr val="bg1"/>
                </a:solidFill>
                <a:latin typeface="Georgia" pitchFamily="18" charset="0"/>
              </a:rPr>
              <a:t>Science</a:t>
            </a:r>
            <a:endParaRPr lang="es-ES" b="1" i="1" dirty="0">
              <a:solidFill>
                <a:schemeClr val="bg1"/>
              </a:solidFill>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6" y="1177588"/>
            <a:ext cx="8496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1.- Algoritmos Supervisados</a:t>
            </a:r>
          </a:p>
        </p:txBody>
      </p:sp>
      <p:pic>
        <p:nvPicPr>
          <p:cNvPr id="6" name="Imagen 5"/>
          <p:cNvPicPr>
            <a:picLocks noChangeAspect="1"/>
          </p:cNvPicPr>
          <p:nvPr/>
        </p:nvPicPr>
        <p:blipFill>
          <a:blip r:embed="rId4"/>
          <a:stretch>
            <a:fillRect/>
          </a:stretch>
        </p:blipFill>
        <p:spPr>
          <a:xfrm>
            <a:off x="899592" y="2780928"/>
            <a:ext cx="7325098" cy="2758033"/>
          </a:xfrm>
          <a:prstGeom prst="rect">
            <a:avLst/>
          </a:prstGeom>
        </p:spPr>
      </p:pic>
    </p:spTree>
    <p:extLst>
      <p:ext uri="{BB962C8B-B14F-4D97-AF65-F5344CB8AC3E}">
        <p14:creationId xmlns:p14="http://schemas.microsoft.com/office/powerpoint/2010/main" val="1034559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5" name="5 Rectángulo"/>
          <p:cNvSpPr/>
          <p:nvPr/>
        </p:nvSpPr>
        <p:spPr>
          <a:xfrm>
            <a:off x="477888" y="2060848"/>
            <a:ext cx="8054552" cy="3908762"/>
          </a:xfrm>
          <a:prstGeom prst="rect">
            <a:avLst/>
          </a:prstGeom>
          <a:solidFill>
            <a:schemeClr val="bg1"/>
          </a:solidFill>
        </p:spPr>
        <p:txBody>
          <a:bodyPr wrap="square">
            <a:spAutoFit/>
          </a:bodyPr>
          <a:lstStyle/>
          <a:p>
            <a:r>
              <a:rPr lang="en-US" sz="2000" b="1" i="1" dirty="0">
                <a:solidFill>
                  <a:srgbClr val="E10000"/>
                </a:solidFill>
                <a:latin typeface="Georgia" pitchFamily="18" charset="0"/>
              </a:rPr>
              <a:t>¿</a:t>
            </a:r>
            <a:r>
              <a:rPr lang="en-US" sz="2000" b="1" i="1" dirty="0" err="1">
                <a:solidFill>
                  <a:srgbClr val="E10000"/>
                </a:solidFill>
                <a:latin typeface="Georgia" pitchFamily="18" charset="0"/>
              </a:rPr>
              <a:t>Cómo</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funciona</a:t>
            </a:r>
            <a:r>
              <a:rPr lang="en-US" sz="2000" b="1" i="1" dirty="0">
                <a:solidFill>
                  <a:srgbClr val="E10000"/>
                </a:solidFill>
                <a:latin typeface="Georgia" pitchFamily="18" charset="0"/>
              </a:rPr>
              <a:t>?</a:t>
            </a:r>
          </a:p>
          <a:p>
            <a:endParaRPr lang="en-US" sz="2000" b="1" i="1" dirty="0">
              <a:solidFill>
                <a:srgbClr val="E10000"/>
              </a:solidFill>
              <a:latin typeface="Georgia" pitchFamily="18" charset="0"/>
            </a:endParaRPr>
          </a:p>
          <a:p>
            <a:r>
              <a:rPr lang="en-US" dirty="0" err="1">
                <a:latin typeface="Arial" panose="020B0604020202020204" pitchFamily="34" charset="0"/>
                <a:cs typeface="Arial" panose="020B0604020202020204" pitchFamily="34" charset="0"/>
              </a:rPr>
              <a:t>Imita</a:t>
            </a:r>
            <a:r>
              <a:rPr lang="en-US" dirty="0">
                <a:latin typeface="Arial" panose="020B0604020202020204" pitchFamily="34" charset="0"/>
                <a:cs typeface="Arial" panose="020B0604020202020204" pitchFamily="34" charset="0"/>
              </a:rPr>
              <a:t> el </a:t>
            </a:r>
            <a:r>
              <a:rPr lang="en-US" dirty="0" err="1">
                <a:latin typeface="Arial" panose="020B0604020202020204" pitchFamily="34" charset="0"/>
                <a:cs typeface="Arial" panose="020B0604020202020204" pitchFamily="34" charset="0"/>
              </a:rPr>
              <a:t>funcionamiento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aprendizaje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el </a:t>
            </a:r>
            <a:r>
              <a:rPr lang="en-US" dirty="0" err="1">
                <a:latin typeface="Arial" panose="020B0604020202020204" pitchFamily="34" charset="0"/>
                <a:cs typeface="Arial" panose="020B0604020202020204" pitchFamily="34" charset="0"/>
              </a:rPr>
              <a:t>cerebro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conexiones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neuronales</a:t>
            </a:r>
            <a:endParaRPr lang="en-US" dirty="0">
              <a:latin typeface="Arial" panose="020B0604020202020204" pitchFamily="34" charset="0"/>
              <a:cs typeface="Arial" panose="020B0604020202020204" pitchFamily="34" charset="0"/>
            </a:endParaRPr>
          </a:p>
          <a:p>
            <a:endParaRPr lang="en-US" sz="2000" b="1" i="1" dirty="0">
              <a:solidFill>
                <a:srgbClr val="E10000"/>
              </a:solidFill>
              <a:latin typeface="Georgia" pitchFamily="18" charset="0"/>
            </a:endParaRPr>
          </a:p>
          <a:p>
            <a:r>
              <a:rPr lang="en-US" sz="2000" b="1" i="1" dirty="0">
                <a:solidFill>
                  <a:srgbClr val="E10000"/>
                </a:solidFill>
                <a:latin typeface="Georgia" pitchFamily="18" charset="0"/>
              </a:rPr>
              <a:t>Pros</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Buenos </a:t>
            </a:r>
            <a:r>
              <a:rPr lang="en-US" dirty="0" err="1">
                <a:latin typeface="Arial" panose="020B0604020202020204" pitchFamily="34" charset="0"/>
                <a:cs typeface="Arial" panose="020B0604020202020204" pitchFamily="34" charset="0"/>
              </a:rPr>
              <a:t>resultados</a:t>
            </a:r>
            <a:r>
              <a:rPr lang="en-US" dirty="0">
                <a:latin typeface="Arial" panose="020B0604020202020204" pitchFamily="34" charset="0"/>
                <a:cs typeface="Arial" panose="020B0604020202020204" pitchFamily="34" charset="0"/>
              </a:rPr>
              <a:t> para </a:t>
            </a:r>
            <a:r>
              <a:rPr lang="en-US" dirty="0" err="1">
                <a:latin typeface="Arial" panose="020B0604020202020204" pitchFamily="34" charset="0"/>
                <a:cs typeface="Arial" panose="020B0604020202020204" pitchFamily="34" charset="0"/>
              </a:rPr>
              <a:t>problemas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complejos</a:t>
            </a:r>
            <a:r>
              <a:rPr lang="en-US" dirty="0">
                <a:latin typeface="Arial" panose="020B0604020202020204" pitchFamily="34" charset="0"/>
                <a:cs typeface="Arial" panose="020B0604020202020204" pitchFamily="34" charset="0"/>
              </a:rPr>
              <a:t> con </a:t>
            </a:r>
            <a:r>
              <a:rPr lang="en-US" dirty="0" err="1">
                <a:latin typeface="Arial" panose="020B0604020202020204" pitchFamily="34" charset="0"/>
                <a:cs typeface="Arial" panose="020B0604020202020204" pitchFamily="34" charset="0"/>
              </a:rPr>
              <a:t>muchos</a:t>
            </a:r>
            <a:r>
              <a:rPr lang="en-US" dirty="0">
                <a:latin typeface="Arial" panose="020B0604020202020204" pitchFamily="34" charset="0"/>
                <a:cs typeface="Arial" panose="020B0604020202020204" pitchFamily="34" charset="0"/>
              </a:rPr>
              <a:t> inputs</a:t>
            </a:r>
          </a:p>
          <a:p>
            <a:r>
              <a:rPr lang="en-US" dirty="0" err="1">
                <a:latin typeface="Arial" panose="020B0604020202020204" pitchFamily="34" charset="0"/>
                <a:cs typeface="Arial" panose="020B0604020202020204" pitchFamily="34" charset="0"/>
              </a:rPr>
              <a:t>Puede</a:t>
            </a:r>
            <a:r>
              <a:rPr lang="en-US" dirty="0">
                <a:latin typeface="Arial" panose="020B0604020202020204" pitchFamily="34" charset="0"/>
                <a:cs typeface="Arial" panose="020B0604020202020204" pitchFamily="34" charset="0"/>
              </a:rPr>
              <a:t> resolver </a:t>
            </a:r>
            <a:r>
              <a:rPr lang="en-US" dirty="0" err="1">
                <a:latin typeface="Arial" panose="020B0604020202020204" pitchFamily="34" charset="0"/>
                <a:cs typeface="Arial" panose="020B0604020202020204" pitchFamily="34" charset="0"/>
              </a:rPr>
              <a:t>problemas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lineales</a:t>
            </a:r>
            <a:r>
              <a:rPr lang="en-US" dirty="0">
                <a:latin typeface="Arial" panose="020B0604020202020204" pitchFamily="34" charset="0"/>
                <a:cs typeface="Arial" panose="020B0604020202020204" pitchFamily="34" charset="0"/>
              </a:rPr>
              <a:t> o no </a:t>
            </a:r>
            <a:r>
              <a:rPr lang="en-US" dirty="0" err="1">
                <a:latin typeface="Arial" panose="020B0604020202020204" pitchFamily="34" charset="0"/>
                <a:cs typeface="Arial" panose="020B0604020202020204" pitchFamily="34" charset="0"/>
              </a:rPr>
              <a:t>lineales</a:t>
            </a: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r>
              <a:rPr lang="en-US" sz="2000" b="1" i="1" dirty="0">
                <a:solidFill>
                  <a:srgbClr val="E10000"/>
                </a:solidFill>
                <a:latin typeface="Georgia" pitchFamily="18" charset="0"/>
              </a:rPr>
              <a:t>Contras</a:t>
            </a:r>
          </a:p>
          <a:p>
            <a:endParaRPr lang="en-US" sz="2000" b="1" i="1" dirty="0">
              <a:solidFill>
                <a:srgbClr val="E10000"/>
              </a:solidFill>
              <a:latin typeface="Georgia" pitchFamily="18" charset="0"/>
            </a:endParaRPr>
          </a:p>
          <a:p>
            <a:r>
              <a:rPr lang="en-US" dirty="0" err="1">
                <a:latin typeface="Arial" panose="020B0604020202020204" pitchFamily="34" charset="0"/>
                <a:cs typeface="Arial" panose="020B0604020202020204" pitchFamily="34" charset="0"/>
              </a:rPr>
              <a:t>Difícil</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entender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como</a:t>
            </a:r>
            <a:r>
              <a:rPr lang="en-US" dirty="0">
                <a:latin typeface="Arial" panose="020B0604020202020204" pitchFamily="34" charset="0"/>
                <a:cs typeface="Arial" panose="020B0604020202020204" pitchFamily="34" charset="0"/>
              </a:rPr>
              <a:t> ha </a:t>
            </a:r>
            <a:r>
              <a:rPr lang="en-US" dirty="0" err="1">
                <a:latin typeface="Arial" panose="020B0604020202020204" pitchFamily="34" charset="0"/>
                <a:cs typeface="Arial" panose="020B0604020202020204" pitchFamily="34" charset="0"/>
              </a:rPr>
              <a:t>hecho</a:t>
            </a:r>
            <a:r>
              <a:rPr lang="en-US" dirty="0">
                <a:latin typeface="Arial" panose="020B0604020202020204" pitchFamily="34" charset="0"/>
                <a:cs typeface="Arial" panose="020B0604020202020204" pitchFamily="34" charset="0"/>
              </a:rPr>
              <a:t> la </a:t>
            </a:r>
            <a:r>
              <a:rPr lang="en-US" dirty="0" err="1">
                <a:latin typeface="Arial" panose="020B0604020202020204" pitchFamily="34" charset="0"/>
                <a:cs typeface="Arial" panose="020B0604020202020204" pitchFamily="34" charset="0"/>
              </a:rPr>
              <a:t>inferencia</a:t>
            </a: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Alto </a:t>
            </a:r>
            <a:r>
              <a:rPr lang="en-US" dirty="0" err="1">
                <a:latin typeface="Arial" panose="020B0604020202020204" pitchFamily="34" charset="0"/>
                <a:cs typeface="Arial" panose="020B0604020202020204" pitchFamily="34" charset="0"/>
              </a:rPr>
              <a:t>coste</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aprendizaje</a:t>
            </a:r>
            <a:endParaRPr lang="en-US" sz="2000" b="1" i="1" dirty="0">
              <a:solidFill>
                <a:srgbClr val="E10000"/>
              </a:solidFill>
              <a:latin typeface="Georgia" pitchFamily="18" charset="0"/>
            </a:endParaRPr>
          </a:p>
        </p:txBody>
      </p:sp>
      <p:sp>
        <p:nvSpPr>
          <p:cNvPr id="8" name="Rectángulo 4">
            <a:extLst>
              <a:ext uri="{FF2B5EF4-FFF2-40B4-BE49-F238E27FC236}">
                <a16:creationId xmlns:a16="http://schemas.microsoft.com/office/drawing/2014/main" id="{853A5012-347C-4BD6-95E8-769353449A18}"/>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6.- </a:t>
            </a:r>
            <a:r>
              <a:rPr lang="es-ES" sz="2800" b="1" i="1" dirty="0" err="1">
                <a:solidFill>
                  <a:schemeClr val="bg1"/>
                </a:solidFill>
                <a:latin typeface="Georgia" charset="0"/>
              </a:rPr>
              <a:t>Sup</a:t>
            </a:r>
            <a:r>
              <a:rPr lang="es-ES" sz="2800" b="1" i="1" dirty="0">
                <a:solidFill>
                  <a:schemeClr val="bg1"/>
                </a:solidFill>
                <a:latin typeface="Georgia" charset="0"/>
              </a:rPr>
              <a:t>. de Regresión – Neural Net</a:t>
            </a:r>
          </a:p>
        </p:txBody>
      </p:sp>
    </p:spTree>
    <p:extLst>
      <p:ext uri="{BB962C8B-B14F-4D97-AF65-F5344CB8AC3E}">
        <p14:creationId xmlns:p14="http://schemas.microsoft.com/office/powerpoint/2010/main" val="22447798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5" name="5 Rectángulo"/>
          <p:cNvSpPr/>
          <p:nvPr/>
        </p:nvSpPr>
        <p:spPr>
          <a:xfrm>
            <a:off x="477888" y="2060848"/>
            <a:ext cx="8054552" cy="2862322"/>
          </a:xfrm>
          <a:prstGeom prst="rect">
            <a:avLst/>
          </a:prstGeom>
          <a:solidFill>
            <a:schemeClr val="bg1"/>
          </a:solidFill>
        </p:spPr>
        <p:txBody>
          <a:bodyPr wrap="square">
            <a:spAutoFit/>
          </a:bodyPr>
          <a:lstStyle/>
          <a:p>
            <a:r>
              <a:rPr lang="en-US" sz="2000" b="1" i="1" dirty="0" err="1">
                <a:solidFill>
                  <a:srgbClr val="E10000"/>
                </a:solidFill>
                <a:latin typeface="Georgia" pitchFamily="18" charset="0"/>
              </a:rPr>
              <a:t>Simular</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una</a:t>
            </a:r>
            <a:r>
              <a:rPr lang="en-US" sz="2000" b="1" i="1" dirty="0">
                <a:solidFill>
                  <a:srgbClr val="E10000"/>
                </a:solidFill>
                <a:latin typeface="Georgia" pitchFamily="18" charset="0"/>
              </a:rPr>
              <a:t> Red Neuronal para </a:t>
            </a:r>
            <a:r>
              <a:rPr lang="en-US" sz="2000" b="1" i="1" dirty="0" err="1">
                <a:solidFill>
                  <a:srgbClr val="E10000"/>
                </a:solidFill>
                <a:latin typeface="Georgia" pitchFamily="18" charset="0"/>
              </a:rPr>
              <a:t>Regressión</a:t>
            </a:r>
            <a:r>
              <a:rPr lang="en-US" sz="2000" b="1" i="1" dirty="0">
                <a:solidFill>
                  <a:srgbClr val="E10000"/>
                </a:solidFill>
                <a:latin typeface="Georgia" pitchFamily="18" charset="0"/>
              </a:rPr>
              <a:t> lineal</a:t>
            </a:r>
          </a:p>
          <a:p>
            <a:endParaRPr lang="en-US" sz="2000" b="1" i="1" dirty="0">
              <a:solidFill>
                <a:srgbClr val="E10000"/>
              </a:solidFill>
              <a:latin typeface="Georgia" pitchFamily="18" charset="0"/>
            </a:endParaRPr>
          </a:p>
          <a:p>
            <a:endParaRPr lang="en-US" sz="2000" b="1" i="1" dirty="0">
              <a:solidFill>
                <a:srgbClr val="E10000"/>
              </a:solidFill>
              <a:latin typeface="Georgia" pitchFamily="18" charset="0"/>
            </a:endParaRPr>
          </a:p>
          <a:p>
            <a:endParaRPr lang="en-US" sz="2000" b="1" i="1" dirty="0">
              <a:solidFill>
                <a:srgbClr val="E10000"/>
              </a:solidFill>
              <a:latin typeface="Georgia" pitchFamily="18" charset="0"/>
            </a:endParaRPr>
          </a:p>
          <a:p>
            <a:endParaRPr lang="en-US" sz="2000" b="1" i="1" dirty="0">
              <a:solidFill>
                <a:srgbClr val="E10000"/>
              </a:solidFill>
              <a:latin typeface="Georgia" pitchFamily="18" charset="0"/>
            </a:endParaRPr>
          </a:p>
          <a:p>
            <a:endParaRPr lang="en-US" sz="2000" b="1" i="1" dirty="0">
              <a:solidFill>
                <a:srgbClr val="E10000"/>
              </a:solidFill>
              <a:latin typeface="Georgia" pitchFamily="18" charset="0"/>
            </a:endParaRPr>
          </a:p>
          <a:p>
            <a:r>
              <a:rPr lang="en-US" sz="2000" b="1" i="1" dirty="0" err="1">
                <a:solidFill>
                  <a:srgbClr val="E10000"/>
                </a:solidFill>
                <a:latin typeface="Georgia" pitchFamily="18" charset="0"/>
              </a:rPr>
              <a:t>Simular</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una</a:t>
            </a:r>
            <a:r>
              <a:rPr lang="en-US" sz="2000" b="1" i="1" dirty="0">
                <a:solidFill>
                  <a:srgbClr val="E10000"/>
                </a:solidFill>
                <a:latin typeface="Georgia" pitchFamily="18" charset="0"/>
              </a:rPr>
              <a:t> Red Neuronal para </a:t>
            </a:r>
            <a:r>
              <a:rPr lang="en-US" sz="2000" b="1" i="1" dirty="0" err="1">
                <a:solidFill>
                  <a:srgbClr val="E10000"/>
                </a:solidFill>
                <a:latin typeface="Georgia" pitchFamily="18" charset="0"/>
              </a:rPr>
              <a:t>una</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Regressión</a:t>
            </a:r>
            <a:r>
              <a:rPr lang="en-US" sz="2000" b="1" i="1" dirty="0">
                <a:solidFill>
                  <a:srgbClr val="E10000"/>
                </a:solidFill>
                <a:latin typeface="Georgia" pitchFamily="18" charset="0"/>
              </a:rPr>
              <a:t> </a:t>
            </a:r>
            <a:r>
              <a:rPr lang="en-US" sz="2000" b="1" i="1" dirty="0" err="1">
                <a:solidFill>
                  <a:srgbClr val="E10000"/>
                </a:solidFill>
                <a:latin typeface="Georgia" pitchFamily="18" charset="0"/>
              </a:rPr>
              <a:t>logística</a:t>
            </a:r>
            <a:endParaRPr lang="en-US" sz="2000" b="1" i="1" dirty="0">
              <a:solidFill>
                <a:srgbClr val="E10000"/>
              </a:solidFill>
              <a:latin typeface="Georgia" pitchFamily="18" charset="0"/>
            </a:endParaRPr>
          </a:p>
          <a:p>
            <a:endParaRPr lang="en-US" sz="2000" b="1" i="1" dirty="0">
              <a:solidFill>
                <a:srgbClr val="E10000"/>
              </a:solidFill>
              <a:latin typeface="Georgia" pitchFamily="18" charset="0"/>
            </a:endParaRPr>
          </a:p>
          <a:p>
            <a:endParaRPr lang="en-US" sz="2000" b="1" i="1" dirty="0">
              <a:solidFill>
                <a:srgbClr val="E10000"/>
              </a:solidFill>
              <a:latin typeface="Georgia" pitchFamily="18" charset="0"/>
            </a:endParaRPr>
          </a:p>
        </p:txBody>
      </p:sp>
      <p:sp>
        <p:nvSpPr>
          <p:cNvPr id="8" name="Rectángulo 4">
            <a:extLst>
              <a:ext uri="{FF2B5EF4-FFF2-40B4-BE49-F238E27FC236}">
                <a16:creationId xmlns:a16="http://schemas.microsoft.com/office/drawing/2014/main" id="{853A5012-347C-4BD6-95E8-769353449A18}"/>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6.- </a:t>
            </a:r>
            <a:r>
              <a:rPr lang="es-ES" sz="2800" b="1" i="1" dirty="0" err="1">
                <a:solidFill>
                  <a:schemeClr val="bg1"/>
                </a:solidFill>
                <a:latin typeface="Georgia" charset="0"/>
              </a:rPr>
              <a:t>Sup</a:t>
            </a:r>
            <a:r>
              <a:rPr lang="es-ES" sz="2800" b="1" i="1" dirty="0">
                <a:solidFill>
                  <a:schemeClr val="bg1"/>
                </a:solidFill>
                <a:latin typeface="Georgia" charset="0"/>
              </a:rPr>
              <a:t>. de Regresión – Neural Net</a:t>
            </a:r>
          </a:p>
        </p:txBody>
      </p:sp>
      <p:pic>
        <p:nvPicPr>
          <p:cNvPr id="2" name="Imagen 1">
            <a:extLst>
              <a:ext uri="{FF2B5EF4-FFF2-40B4-BE49-F238E27FC236}">
                <a16:creationId xmlns:a16="http://schemas.microsoft.com/office/drawing/2014/main" id="{E6B43C58-4B13-46E9-9F54-6656B6F1C7F8}"/>
              </a:ext>
            </a:extLst>
          </p:cNvPr>
          <p:cNvPicPr>
            <a:picLocks noChangeAspect="1"/>
          </p:cNvPicPr>
          <p:nvPr/>
        </p:nvPicPr>
        <p:blipFill>
          <a:blip r:embed="rId4"/>
          <a:stretch>
            <a:fillRect/>
          </a:stretch>
        </p:blipFill>
        <p:spPr>
          <a:xfrm>
            <a:off x="3275856" y="2607806"/>
            <a:ext cx="2592288" cy="1188132"/>
          </a:xfrm>
          <a:prstGeom prst="rect">
            <a:avLst/>
          </a:prstGeom>
        </p:spPr>
      </p:pic>
      <p:pic>
        <p:nvPicPr>
          <p:cNvPr id="5" name="Imagen 4">
            <a:extLst>
              <a:ext uri="{FF2B5EF4-FFF2-40B4-BE49-F238E27FC236}">
                <a16:creationId xmlns:a16="http://schemas.microsoft.com/office/drawing/2014/main" id="{0CA8794F-D7DD-40D8-B970-9B996D542F10}"/>
              </a:ext>
            </a:extLst>
          </p:cNvPr>
          <p:cNvPicPr>
            <a:picLocks noChangeAspect="1"/>
          </p:cNvPicPr>
          <p:nvPr/>
        </p:nvPicPr>
        <p:blipFill>
          <a:blip r:embed="rId5"/>
          <a:stretch>
            <a:fillRect/>
          </a:stretch>
        </p:blipFill>
        <p:spPr>
          <a:xfrm>
            <a:off x="611560" y="4524860"/>
            <a:ext cx="3612324" cy="1372683"/>
          </a:xfrm>
          <a:prstGeom prst="rect">
            <a:avLst/>
          </a:prstGeom>
        </p:spPr>
      </p:pic>
      <p:pic>
        <p:nvPicPr>
          <p:cNvPr id="6" name="Imagen 5">
            <a:extLst>
              <a:ext uri="{FF2B5EF4-FFF2-40B4-BE49-F238E27FC236}">
                <a16:creationId xmlns:a16="http://schemas.microsoft.com/office/drawing/2014/main" id="{EB1A3E41-9DFC-4FA3-A6AA-F6DF5F851F92}"/>
              </a:ext>
            </a:extLst>
          </p:cNvPr>
          <p:cNvPicPr>
            <a:picLocks noChangeAspect="1"/>
          </p:cNvPicPr>
          <p:nvPr/>
        </p:nvPicPr>
        <p:blipFill>
          <a:blip r:embed="rId6"/>
          <a:stretch>
            <a:fillRect/>
          </a:stretch>
        </p:blipFill>
        <p:spPr>
          <a:xfrm>
            <a:off x="4562996" y="4401542"/>
            <a:ext cx="3612324" cy="1619318"/>
          </a:xfrm>
          <a:prstGeom prst="rect">
            <a:avLst/>
          </a:prstGeom>
        </p:spPr>
      </p:pic>
    </p:spTree>
    <p:extLst>
      <p:ext uri="{BB962C8B-B14F-4D97-AF65-F5344CB8AC3E}">
        <p14:creationId xmlns:p14="http://schemas.microsoft.com/office/powerpoint/2010/main" val="352610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5" y="1177588"/>
            <a:ext cx="86334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7.- Use case</a:t>
            </a:r>
          </a:p>
          <a:p>
            <a:endParaRPr lang="es-ES" sz="2800" b="1" i="1" dirty="0">
              <a:solidFill>
                <a:schemeClr val="bg1"/>
              </a:solidFill>
              <a:latin typeface="Georgia" charset="0"/>
            </a:endParaRPr>
          </a:p>
        </p:txBody>
      </p:sp>
      <p:sp>
        <p:nvSpPr>
          <p:cNvPr id="15" name="5 Rectángulo"/>
          <p:cNvSpPr/>
          <p:nvPr/>
        </p:nvSpPr>
        <p:spPr>
          <a:xfrm>
            <a:off x="477888" y="2060848"/>
            <a:ext cx="8054552" cy="3754874"/>
          </a:xfrm>
          <a:prstGeom prst="rect">
            <a:avLst/>
          </a:prstGeom>
          <a:solidFill>
            <a:schemeClr val="bg1"/>
          </a:solidFill>
        </p:spPr>
        <p:txBody>
          <a:bodyPr wrap="square">
            <a:spAutoFit/>
          </a:bodyPr>
          <a:lstStyle/>
          <a:p>
            <a:r>
              <a:rPr lang="en-US" sz="2000" b="1" i="1" dirty="0">
                <a:solidFill>
                  <a:srgbClr val="E10000"/>
                </a:solidFill>
                <a:latin typeface="Georgia" pitchFamily="18" charset="0"/>
              </a:rPr>
              <a:t>Bike Demand</a:t>
            </a:r>
          </a:p>
          <a:p>
            <a:endParaRPr lang="en-US" sz="2000" b="1" i="1" dirty="0">
              <a:solidFill>
                <a:srgbClr val="E10000"/>
              </a:solidFill>
              <a:latin typeface="Georgia" pitchFamily="18" charset="0"/>
            </a:endParaRPr>
          </a:p>
          <a:p>
            <a:pPr marL="800100" lvl="1" indent="-342900">
              <a:buFont typeface="Arial" panose="020B0604020202020204" pitchFamily="34" charset="0"/>
              <a:buChar char="•"/>
            </a:pPr>
            <a:r>
              <a:rPr lang="en-US" dirty="0" err="1">
                <a:latin typeface="Arial" panose="020B0604020202020204" pitchFamily="34" charset="0"/>
                <a:cs typeface="Arial" panose="020B0604020202020204" pitchFamily="34" charset="0"/>
              </a:rPr>
              <a:t>Predecir</a:t>
            </a:r>
            <a:r>
              <a:rPr lang="en-US" dirty="0">
                <a:latin typeface="Arial" panose="020B0604020202020204" pitchFamily="34" charset="0"/>
                <a:cs typeface="Arial" panose="020B0604020202020204" pitchFamily="34" charset="0"/>
              </a:rPr>
              <a:t> la </a:t>
            </a:r>
            <a:r>
              <a:rPr lang="en-US" dirty="0" err="1">
                <a:latin typeface="Arial" panose="020B0604020202020204" pitchFamily="34" charset="0"/>
                <a:cs typeface="Arial" panose="020B0604020202020204" pitchFamily="34" charset="0"/>
              </a:rPr>
              <a:t>demanda</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alquiler</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bicicletas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Barcelona para </a:t>
            </a:r>
            <a:r>
              <a:rPr lang="en-US" dirty="0" err="1">
                <a:latin typeface="Arial" panose="020B0604020202020204" pitchFamily="34" charset="0"/>
                <a:cs typeface="Arial" panose="020B0604020202020204" pitchFamily="34" charset="0"/>
              </a:rPr>
              <a:t>cada</a:t>
            </a:r>
            <a:r>
              <a:rPr lang="en-US" dirty="0">
                <a:latin typeface="Arial" panose="020B0604020202020204" pitchFamily="34" charset="0"/>
                <a:cs typeface="Arial" panose="020B0604020202020204" pitchFamily="34" charset="0"/>
              </a:rPr>
              <a:t> hora del </a:t>
            </a:r>
            <a:r>
              <a:rPr lang="en-US" dirty="0" err="1">
                <a:latin typeface="Arial" panose="020B0604020202020204" pitchFamily="34" charset="0"/>
                <a:cs typeface="Arial" panose="020B0604020202020204" pitchFamily="34" charset="0"/>
              </a:rPr>
              <a:t>día</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err="1">
                <a:latin typeface="Arial" panose="020B0604020202020204" pitchFamily="34" charset="0"/>
                <a:cs typeface="Arial" panose="020B0604020202020204" pitchFamily="34" charset="0"/>
              </a:rPr>
              <a:t>Predecir</a:t>
            </a:r>
            <a:r>
              <a:rPr lang="en-US" dirty="0">
                <a:latin typeface="Arial" panose="020B0604020202020204" pitchFamily="34" charset="0"/>
                <a:cs typeface="Arial" panose="020B0604020202020204" pitchFamily="34" charset="0"/>
              </a:rPr>
              <a:t> el </a:t>
            </a:r>
            <a:r>
              <a:rPr lang="en-US" dirty="0" err="1">
                <a:latin typeface="Arial" panose="020B0604020202020204" pitchFamily="34" charset="0"/>
                <a:cs typeface="Arial" panose="020B0604020202020204" pitchFamily="34" charset="0"/>
              </a:rPr>
              <a:t>número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bicicletas</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alquilar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puede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ayudar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la </a:t>
            </a:r>
            <a:r>
              <a:rPr lang="en-US" dirty="0" err="1">
                <a:latin typeface="Arial" panose="020B0604020202020204" pitchFamily="34" charset="0"/>
                <a:cs typeface="Arial" panose="020B0604020202020204" pitchFamily="34" charset="0"/>
              </a:rPr>
              <a:t>distribución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bicis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diversos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puntos</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recogida</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err="1">
                <a:latin typeface="Arial" panose="020B0604020202020204" pitchFamily="34" charset="0"/>
                <a:cs typeface="Arial" panose="020B0604020202020204" pitchFamily="34" charset="0"/>
              </a:rPr>
              <a:t>Planificación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más</a:t>
            </a:r>
            <a:r>
              <a:rPr lang="en-US" dirty="0">
                <a:latin typeface="Arial" panose="020B0604020202020204" pitchFamily="34" charset="0"/>
                <a:cs typeface="Arial" panose="020B0604020202020204" pitchFamily="34" charset="0"/>
              </a:rPr>
              <a:t> real</a:t>
            </a:r>
          </a:p>
          <a:p>
            <a:pPr marL="1257300" lvl="2" indent="-342900">
              <a:buFont typeface="Arial" panose="020B0604020202020204" pitchFamily="34" charset="0"/>
              <a:buChar char="•"/>
            </a:pPr>
            <a:r>
              <a:rPr lang="en-US" dirty="0" err="1">
                <a:latin typeface="Arial" panose="020B0604020202020204" pitchFamily="34" charset="0"/>
                <a:cs typeface="Arial" panose="020B0604020202020204" pitchFamily="34" charset="0"/>
              </a:rPr>
              <a:t>Disminución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costes</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distribución</a:t>
            </a:r>
            <a:endParaRPr lang="en-US" dirty="0">
              <a:latin typeface="Arial" panose="020B0604020202020204" pitchFamily="34" charset="0"/>
              <a:cs typeface="Arial" panose="020B0604020202020204" pitchFamily="34" charset="0"/>
            </a:endParaRPr>
          </a:p>
          <a:p>
            <a:pPr marL="1257300" lvl="2" indent="-342900">
              <a:buFont typeface="Arial" panose="020B0604020202020204" pitchFamily="34" charset="0"/>
              <a:buChar char="•"/>
            </a:pPr>
            <a:r>
              <a:rPr lang="en-US" dirty="0" err="1">
                <a:latin typeface="Arial" panose="020B0604020202020204" pitchFamily="34" charset="0"/>
                <a:cs typeface="Arial" panose="020B0604020202020204" pitchFamily="34" charset="0"/>
              </a:rPr>
              <a:t>Aumento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beneficio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por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tener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número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bicicletas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más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adecuado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cada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punto</a:t>
            </a: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800100" lvl="1" indent="-342900">
              <a:buFont typeface="Arial" panose="020B0604020202020204" pitchFamily="34" charset="0"/>
              <a:buChar char="•"/>
            </a:pPr>
            <a:r>
              <a:rPr lang="en-US" dirty="0">
                <a:latin typeface="Arial" panose="020B0604020202020204" pitchFamily="34" charset="0"/>
                <a:cs typeface="Arial" panose="020B0604020202020204" pitchFamily="34" charset="0"/>
              </a:rPr>
              <a:t>¿</a:t>
            </a:r>
            <a:r>
              <a:rPr lang="en-US" dirty="0" err="1">
                <a:latin typeface="Arial" panose="020B0604020202020204" pitchFamily="34" charset="0"/>
                <a:cs typeface="Arial" panose="020B0604020202020204" pitchFamily="34" charset="0"/>
              </a:rPr>
              <a:t>Qué</a:t>
            </a:r>
            <a:r>
              <a:rPr lang="en-US" dirty="0">
                <a:latin typeface="Arial" panose="020B0604020202020204" pitchFamily="34" charset="0"/>
                <a:cs typeface="Arial" panose="020B0604020202020204" pitchFamily="34" charset="0"/>
              </a:rPr>
              <a:t> inputs </a:t>
            </a:r>
            <a:r>
              <a:rPr lang="en-US" dirty="0" err="1">
                <a:latin typeface="Arial" panose="020B0604020202020204" pitchFamily="34" charset="0"/>
                <a:cs typeface="Arial" panose="020B0604020202020204" pitchFamily="34" charset="0"/>
              </a:rPr>
              <a:t>podríamos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usar</a:t>
            </a: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26790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6" y="1177588"/>
            <a:ext cx="8496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8</a:t>
            </a:r>
            <a:r>
              <a:rPr lang="es-ES" sz="2800" b="1" i="1">
                <a:solidFill>
                  <a:schemeClr val="bg1"/>
                </a:solidFill>
                <a:latin typeface="Georgia" charset="0"/>
              </a:rPr>
              <a:t>.- </a:t>
            </a:r>
            <a:r>
              <a:rPr lang="es-ES" sz="2800" b="1" i="1" dirty="0">
                <a:solidFill>
                  <a:schemeClr val="bg1"/>
                </a:solidFill>
                <a:latin typeface="Georgia" charset="0"/>
              </a:rPr>
              <a:t>Resumen</a:t>
            </a:r>
          </a:p>
        </p:txBody>
      </p:sp>
      <p:sp>
        <p:nvSpPr>
          <p:cNvPr id="6" name="5 Rectángulo"/>
          <p:cNvSpPr/>
          <p:nvPr/>
        </p:nvSpPr>
        <p:spPr>
          <a:xfrm>
            <a:off x="467544" y="1785005"/>
            <a:ext cx="8568952" cy="4524315"/>
          </a:xfrm>
          <a:prstGeom prst="rect">
            <a:avLst/>
          </a:prstGeom>
        </p:spPr>
        <p:txBody>
          <a:bodyPr wrap="square">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Casos</a:t>
            </a:r>
            <a:r>
              <a:rPr lang="en-US" dirty="0"/>
              <a:t> de </a:t>
            </a:r>
            <a:r>
              <a:rPr lang="en-US" dirty="0" err="1"/>
              <a:t>uso</a:t>
            </a:r>
            <a:r>
              <a:rPr lang="en-US" dirty="0"/>
              <a:t> de </a:t>
            </a:r>
            <a:r>
              <a:rPr lang="en-US" dirty="0" err="1"/>
              <a:t>predicción</a:t>
            </a:r>
            <a:r>
              <a:rPr lang="en-US" dirty="0"/>
              <a:t> </a:t>
            </a:r>
            <a:r>
              <a:rPr lang="en-US" dirty="0" err="1"/>
              <a:t>basada</a:t>
            </a:r>
            <a:r>
              <a:rPr lang="en-US" dirty="0"/>
              <a:t> </a:t>
            </a:r>
            <a:r>
              <a:rPr lang="en-US" dirty="0" err="1"/>
              <a:t>en</a:t>
            </a:r>
            <a:r>
              <a:rPr lang="en-US" dirty="0"/>
              <a:t> </a:t>
            </a:r>
            <a:r>
              <a:rPr lang="en-US" dirty="0" err="1"/>
              <a:t>modelos</a:t>
            </a:r>
            <a:r>
              <a:rPr lang="en-US" dirty="0"/>
              <a:t> </a:t>
            </a:r>
            <a:r>
              <a:rPr lang="en-US" dirty="0" err="1"/>
              <a:t>supervisados</a:t>
            </a:r>
            <a:r>
              <a:rPr lang="en-US" dirty="0"/>
              <a:t> de </a:t>
            </a:r>
            <a:r>
              <a:rPr lang="en-US" dirty="0" err="1"/>
              <a:t>regresión</a:t>
            </a: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Diversos</a:t>
            </a:r>
            <a:r>
              <a:rPr lang="en-US" dirty="0"/>
              <a:t> </a:t>
            </a:r>
            <a:r>
              <a:rPr lang="en-US" dirty="0" err="1"/>
              <a:t>algoritmos</a:t>
            </a:r>
            <a:endParaRPr lang="en-US" dirty="0"/>
          </a:p>
          <a:p>
            <a:pPr marL="742950" lvl="1" indent="-285750">
              <a:buFont typeface="Arial" panose="020B0604020202020204" pitchFamily="34" charset="0"/>
              <a:buChar char="•"/>
            </a:pPr>
            <a:r>
              <a:rPr lang="en-US" dirty="0"/>
              <a:t>Linear Regression</a:t>
            </a:r>
          </a:p>
          <a:p>
            <a:pPr marL="742950" lvl="1" indent="-285750">
              <a:buFont typeface="Arial" panose="020B0604020202020204" pitchFamily="34" charset="0"/>
              <a:buChar char="•"/>
            </a:pPr>
            <a:r>
              <a:rPr lang="en-US" dirty="0"/>
              <a:t>Random Forest</a:t>
            </a:r>
          </a:p>
          <a:p>
            <a:pPr marL="742950" lvl="1" indent="-285750">
              <a:buFont typeface="Arial" panose="020B0604020202020204" pitchFamily="34" charset="0"/>
              <a:buChar char="•"/>
            </a:pPr>
            <a:r>
              <a:rPr lang="en-US" dirty="0"/>
              <a:t>Neural Net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Evaluación</a:t>
            </a:r>
            <a:r>
              <a:rPr lang="en-US" dirty="0"/>
              <a:t> de </a:t>
            </a:r>
            <a:r>
              <a:rPr lang="en-US" dirty="0" err="1"/>
              <a:t>modelos</a:t>
            </a:r>
            <a:endParaRPr lang="en-US" dirty="0"/>
          </a:p>
          <a:p>
            <a:pPr marL="742950" lvl="1" indent="-285750">
              <a:buFont typeface="Arial" panose="020B0604020202020204" pitchFamily="34" charset="0"/>
              <a:buChar char="•"/>
            </a:pPr>
            <a:r>
              <a:rPr lang="en-US" dirty="0"/>
              <a:t>Training &amp; Test Data</a:t>
            </a:r>
          </a:p>
          <a:p>
            <a:pPr marL="742950" lvl="1" indent="-285750">
              <a:buFont typeface="Arial" panose="020B0604020202020204" pitchFamily="34" charset="0"/>
              <a:buChar char="•"/>
            </a:pPr>
            <a:r>
              <a:rPr lang="en-US" dirty="0" err="1"/>
              <a:t>Diversas</a:t>
            </a:r>
            <a:r>
              <a:rPr lang="en-US" dirty="0"/>
              <a:t> </a:t>
            </a:r>
            <a:r>
              <a:rPr lang="en-US" dirty="0" err="1"/>
              <a:t>formas</a:t>
            </a:r>
            <a:r>
              <a:rPr lang="en-US" dirty="0"/>
              <a:t> de </a:t>
            </a:r>
            <a:r>
              <a:rPr lang="en-US" dirty="0" err="1"/>
              <a:t>medir</a:t>
            </a:r>
            <a:r>
              <a:rPr lang="en-US" dirty="0"/>
              <a:t> el error =&gt; </a:t>
            </a:r>
            <a:r>
              <a:rPr lang="en-US" dirty="0" err="1"/>
              <a:t>Función</a:t>
            </a:r>
            <a:r>
              <a:rPr lang="en-US" dirty="0"/>
              <a:t> de </a:t>
            </a:r>
            <a:r>
              <a:rPr lang="en-US" dirty="0" err="1"/>
              <a:t>coste</a:t>
            </a:r>
            <a:endParaRPr lang="en-US" dirty="0"/>
          </a:p>
          <a:p>
            <a:pPr marL="742950" lvl="1" indent="-285750">
              <a:buFont typeface="Arial" panose="020B0604020202020204" pitchFamily="34" charset="0"/>
              <a:buChar char="•"/>
            </a:pPr>
            <a:r>
              <a:rPr lang="en-US" dirty="0"/>
              <a:t>Gradient Descent</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Cómo</a:t>
            </a:r>
            <a:r>
              <a:rPr lang="en-US" dirty="0"/>
              <a:t> resolver</a:t>
            </a:r>
          </a:p>
          <a:p>
            <a:pPr marL="742950" lvl="1" indent="-285750">
              <a:buFont typeface="Arial" panose="020B0604020202020204" pitchFamily="34" charset="0"/>
              <a:buChar char="•"/>
            </a:pPr>
            <a:r>
              <a:rPr lang="en-US" dirty="0"/>
              <a:t>Python</a:t>
            </a:r>
          </a:p>
          <a:p>
            <a:pPr marL="742950" lvl="1" indent="-285750">
              <a:buFont typeface="Arial" panose="020B0604020202020204" pitchFamily="34" charset="0"/>
              <a:buChar char="•"/>
            </a:pPr>
            <a:r>
              <a:rPr lang="en-US" dirty="0"/>
              <a:t>RapidMiner</a:t>
            </a:r>
          </a:p>
        </p:txBody>
      </p:sp>
    </p:spTree>
    <p:extLst>
      <p:ext uri="{BB962C8B-B14F-4D97-AF65-F5344CB8AC3E}">
        <p14:creationId xmlns:p14="http://schemas.microsoft.com/office/powerpoint/2010/main" val="2589042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6" y="1177588"/>
            <a:ext cx="8496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1.- Algoritmos Supervisados</a:t>
            </a:r>
          </a:p>
        </p:txBody>
      </p:sp>
      <p:sp>
        <p:nvSpPr>
          <p:cNvPr id="6" name="5 Rectángulo"/>
          <p:cNvSpPr/>
          <p:nvPr/>
        </p:nvSpPr>
        <p:spPr>
          <a:xfrm>
            <a:off x="467544" y="1916832"/>
            <a:ext cx="8136904" cy="4339650"/>
          </a:xfrm>
          <a:prstGeom prst="rect">
            <a:avLst/>
          </a:prstGeom>
        </p:spPr>
        <p:txBody>
          <a:bodyPr wrap="square">
            <a:spAutoFit/>
          </a:bodyPr>
          <a:lstStyle/>
          <a:p>
            <a:r>
              <a:rPr lang="es-ES" sz="2000" b="1" i="1" dirty="0">
                <a:solidFill>
                  <a:srgbClr val="C00000"/>
                </a:solidFill>
                <a:latin typeface="Georgia" pitchFamily="18" charset="0"/>
              </a:rPr>
              <a:t>¿Qué son?</a:t>
            </a:r>
          </a:p>
          <a:p>
            <a:endParaRPr lang="es-ES" dirty="0">
              <a:latin typeface="Georgia" pitchFamily="18" charset="0"/>
            </a:endParaRPr>
          </a:p>
          <a:p>
            <a:r>
              <a:rPr lang="en-US" dirty="0" err="1"/>
              <a:t>Actuamos</a:t>
            </a:r>
            <a:r>
              <a:rPr lang="en-US" dirty="0"/>
              <a:t> </a:t>
            </a:r>
            <a:r>
              <a:rPr lang="en-US" dirty="0" err="1"/>
              <a:t>como</a:t>
            </a:r>
            <a:r>
              <a:rPr lang="en-US" dirty="0"/>
              <a:t> el “maestro” de lo que </a:t>
            </a:r>
            <a:r>
              <a:rPr lang="en-US" dirty="0" err="1"/>
              <a:t>debe</a:t>
            </a:r>
            <a:r>
              <a:rPr lang="en-US" dirty="0"/>
              <a:t> </a:t>
            </a:r>
            <a:r>
              <a:rPr lang="en-US" dirty="0" err="1"/>
              <a:t>aprender</a:t>
            </a:r>
            <a:r>
              <a:rPr lang="en-US" dirty="0"/>
              <a:t>, </a:t>
            </a:r>
            <a:r>
              <a:rPr lang="en-US" dirty="0" err="1"/>
              <a:t>aportando</a:t>
            </a:r>
            <a:r>
              <a:rPr lang="en-US" dirty="0"/>
              <a:t> </a:t>
            </a:r>
            <a:r>
              <a:rPr lang="en-US" dirty="0" err="1"/>
              <a:t>datos</a:t>
            </a:r>
            <a:r>
              <a:rPr lang="en-US" dirty="0"/>
              <a:t> de </a:t>
            </a:r>
            <a:r>
              <a:rPr lang="en-US" dirty="0" err="1"/>
              <a:t>entrenamiento</a:t>
            </a:r>
            <a:r>
              <a:rPr lang="en-US" dirty="0"/>
              <a:t> con:</a:t>
            </a:r>
          </a:p>
          <a:p>
            <a:pPr marL="742950" lvl="1" indent="-285750">
              <a:buFont typeface="Arial" panose="020B0604020202020204" pitchFamily="34" charset="0"/>
              <a:buChar char="•"/>
            </a:pPr>
            <a:r>
              <a:rPr lang="en-US" dirty="0"/>
              <a:t>Variables </a:t>
            </a:r>
            <a:r>
              <a:rPr lang="en-US" dirty="0" err="1"/>
              <a:t>relacionadas</a:t>
            </a:r>
            <a:r>
              <a:rPr lang="en-US" dirty="0"/>
              <a:t> con lo que </a:t>
            </a:r>
            <a:r>
              <a:rPr lang="en-US" dirty="0" err="1"/>
              <a:t>debe</a:t>
            </a:r>
            <a:r>
              <a:rPr lang="en-US" dirty="0"/>
              <a:t> </a:t>
            </a:r>
            <a:r>
              <a:rPr lang="en-US" dirty="0" err="1"/>
              <a:t>aprender</a:t>
            </a:r>
            <a:r>
              <a:rPr lang="en-US" dirty="0"/>
              <a:t> (</a:t>
            </a:r>
            <a:r>
              <a:rPr lang="en-US" i="1" dirty="0"/>
              <a:t>input features</a:t>
            </a:r>
            <a:r>
              <a:rPr lang="en-US" dirty="0"/>
              <a:t>)</a:t>
            </a:r>
          </a:p>
          <a:p>
            <a:pPr marL="742950" lvl="1" indent="-285750">
              <a:buFont typeface="Arial" panose="020B0604020202020204" pitchFamily="34" charset="0"/>
              <a:buChar char="•"/>
            </a:pPr>
            <a:r>
              <a:rPr lang="en-US" dirty="0"/>
              <a:t>El </a:t>
            </a:r>
            <a:r>
              <a:rPr lang="en-US" dirty="0" err="1"/>
              <a:t>resultado</a:t>
            </a:r>
            <a:r>
              <a:rPr lang="en-US" dirty="0"/>
              <a:t> que </a:t>
            </a:r>
            <a:r>
              <a:rPr lang="en-US" dirty="0" err="1"/>
              <a:t>debería</a:t>
            </a:r>
            <a:r>
              <a:rPr lang="en-US" dirty="0"/>
              <a:t> </a:t>
            </a:r>
            <a:r>
              <a:rPr lang="en-US" dirty="0" err="1"/>
              <a:t>dar</a:t>
            </a:r>
            <a:r>
              <a:rPr lang="en-US" dirty="0"/>
              <a:t> </a:t>
            </a:r>
            <a:r>
              <a:rPr lang="en-US" dirty="0" err="1"/>
              <a:t>según</a:t>
            </a:r>
            <a:r>
              <a:rPr lang="en-US" dirty="0"/>
              <a:t> </a:t>
            </a:r>
            <a:r>
              <a:rPr lang="en-US" dirty="0" err="1"/>
              <a:t>estos</a:t>
            </a:r>
            <a:r>
              <a:rPr lang="en-US" dirty="0"/>
              <a:t> inputs (</a:t>
            </a:r>
            <a:r>
              <a:rPr lang="en-US" i="1" dirty="0"/>
              <a:t>target)</a:t>
            </a:r>
            <a:endParaRPr lang="en-US" dirty="0"/>
          </a:p>
          <a:p>
            <a:endParaRPr lang="es-ES" dirty="0">
              <a:latin typeface="Georgia" pitchFamily="18" charset="0"/>
            </a:endParaRPr>
          </a:p>
          <a:p>
            <a:r>
              <a:rPr lang="es-ES" sz="2000" b="1" i="1" dirty="0">
                <a:solidFill>
                  <a:srgbClr val="C00000"/>
                </a:solidFill>
                <a:latin typeface="Georgia" pitchFamily="18" charset="0"/>
              </a:rPr>
              <a:t>¿Cómo trabajan?</a:t>
            </a:r>
          </a:p>
          <a:p>
            <a:endParaRPr lang="es-ES" dirty="0">
              <a:latin typeface="Georgia" pitchFamily="18" charset="0"/>
            </a:endParaRPr>
          </a:p>
          <a:p>
            <a:r>
              <a:rPr lang="en-US" dirty="0"/>
              <a:t>Su </a:t>
            </a:r>
            <a:r>
              <a:rPr lang="en-US" dirty="0" err="1"/>
              <a:t>objetivo</a:t>
            </a:r>
            <a:r>
              <a:rPr lang="en-US" dirty="0"/>
              <a:t> </a:t>
            </a:r>
            <a:r>
              <a:rPr lang="en-US" dirty="0" err="1"/>
              <a:t>es</a:t>
            </a:r>
            <a:r>
              <a:rPr lang="en-US" dirty="0"/>
              <a:t> </a:t>
            </a:r>
            <a:r>
              <a:rPr lang="en-US" dirty="0" err="1"/>
              <a:t>encontrar</a:t>
            </a:r>
            <a:r>
              <a:rPr lang="en-US" dirty="0"/>
              <a:t> </a:t>
            </a:r>
            <a:r>
              <a:rPr lang="en-US" dirty="0" err="1"/>
              <a:t>relaciones</a:t>
            </a:r>
            <a:r>
              <a:rPr lang="en-US" dirty="0"/>
              <a:t> y </a:t>
            </a:r>
            <a:r>
              <a:rPr lang="en-US" dirty="0" err="1"/>
              <a:t>dependencias</a:t>
            </a:r>
            <a:r>
              <a:rPr lang="en-US" dirty="0"/>
              <a:t> entre lo que se </a:t>
            </a:r>
            <a:r>
              <a:rPr lang="en-US" dirty="0" err="1"/>
              <a:t>quiere</a:t>
            </a:r>
            <a:r>
              <a:rPr lang="en-US" dirty="0"/>
              <a:t> </a:t>
            </a:r>
            <a:r>
              <a:rPr lang="en-US" dirty="0" err="1"/>
              <a:t>predecir</a:t>
            </a:r>
            <a:r>
              <a:rPr lang="en-US" dirty="0"/>
              <a:t> y las variables </a:t>
            </a:r>
            <a:r>
              <a:rPr lang="en-US" dirty="0" err="1"/>
              <a:t>usadas</a:t>
            </a:r>
            <a:r>
              <a:rPr lang="en-US" dirty="0"/>
              <a:t> de entrada.</a:t>
            </a:r>
          </a:p>
          <a:p>
            <a:endParaRPr lang="es-ES" dirty="0">
              <a:latin typeface="Georgia" pitchFamily="18" charset="0"/>
            </a:endParaRPr>
          </a:p>
          <a:p>
            <a:r>
              <a:rPr lang="es-ES" sz="2000" b="1" i="1" dirty="0">
                <a:solidFill>
                  <a:srgbClr val="C00000"/>
                </a:solidFill>
                <a:latin typeface="Georgia" pitchFamily="18" charset="0"/>
              </a:rPr>
              <a:t>¿Para qué se usan?</a:t>
            </a:r>
          </a:p>
          <a:p>
            <a:endParaRPr lang="es-ES" dirty="0">
              <a:latin typeface="Georgia" pitchFamily="18" charset="0"/>
            </a:endParaRPr>
          </a:p>
          <a:p>
            <a:r>
              <a:rPr lang="en-US" dirty="0" err="1"/>
              <a:t>Predecir</a:t>
            </a:r>
            <a:r>
              <a:rPr lang="en-US" dirty="0"/>
              <a:t> el </a:t>
            </a:r>
            <a:r>
              <a:rPr lang="en-US" dirty="0" err="1"/>
              <a:t>resultado</a:t>
            </a:r>
            <a:r>
              <a:rPr lang="en-US" dirty="0"/>
              <a:t> a </a:t>
            </a:r>
            <a:r>
              <a:rPr lang="en-US" dirty="0" err="1"/>
              <a:t>partir</a:t>
            </a:r>
            <a:r>
              <a:rPr lang="en-US" dirty="0"/>
              <a:t> de </a:t>
            </a:r>
            <a:r>
              <a:rPr lang="en-US" dirty="0" err="1"/>
              <a:t>nuevos</a:t>
            </a:r>
            <a:r>
              <a:rPr lang="en-US" dirty="0"/>
              <a:t> </a:t>
            </a:r>
            <a:r>
              <a:rPr lang="en-US" dirty="0" err="1"/>
              <a:t>datos</a:t>
            </a:r>
            <a:endParaRPr lang="es-ES" dirty="0">
              <a:latin typeface="Georgia" pitchFamily="18" charset="0"/>
            </a:endParaRPr>
          </a:p>
        </p:txBody>
      </p:sp>
    </p:spTree>
    <p:extLst>
      <p:ext uri="{BB962C8B-B14F-4D97-AF65-F5344CB8AC3E}">
        <p14:creationId xmlns:p14="http://schemas.microsoft.com/office/powerpoint/2010/main" val="2514299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pic>
        <p:nvPicPr>
          <p:cNvPr id="12"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4"/>
          <p:cNvSpPr>
            <a:spLocks noChangeArrowheads="1"/>
          </p:cNvSpPr>
          <p:nvPr/>
        </p:nvSpPr>
        <p:spPr bwMode="auto">
          <a:xfrm>
            <a:off x="323776" y="1177588"/>
            <a:ext cx="8496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1.- Algoritmos Supervisados</a:t>
            </a:r>
          </a:p>
        </p:txBody>
      </p:sp>
      <p:sp>
        <p:nvSpPr>
          <p:cNvPr id="14" name="5 Rectángulo"/>
          <p:cNvSpPr/>
          <p:nvPr/>
        </p:nvSpPr>
        <p:spPr>
          <a:xfrm>
            <a:off x="467544" y="2060848"/>
            <a:ext cx="8136904" cy="1815882"/>
          </a:xfrm>
          <a:prstGeom prst="rect">
            <a:avLst/>
          </a:prstGeom>
        </p:spPr>
        <p:txBody>
          <a:bodyPr wrap="square">
            <a:spAutoFit/>
          </a:bodyPr>
          <a:lstStyle/>
          <a:p>
            <a:r>
              <a:rPr lang="es-ES" sz="2000" b="1" i="1" dirty="0">
                <a:solidFill>
                  <a:srgbClr val="C00000"/>
                </a:solidFill>
                <a:latin typeface="Georgia" pitchFamily="18" charset="0"/>
              </a:rPr>
              <a:t>Tipos de algoritmos de ML Supervisados</a:t>
            </a:r>
          </a:p>
          <a:p>
            <a:endParaRPr lang="es-ES" sz="2000" b="1" i="1" dirty="0">
              <a:solidFill>
                <a:srgbClr val="C00000"/>
              </a:solidFill>
              <a:latin typeface="Georgia" pitchFamily="18" charset="0"/>
            </a:endParaRPr>
          </a:p>
          <a:p>
            <a:pPr marL="342900" indent="-342900">
              <a:buFont typeface="Arial" panose="020B0604020202020204" pitchFamily="34" charset="0"/>
              <a:buChar char="•"/>
            </a:pPr>
            <a:r>
              <a:rPr lang="es-ES" dirty="0">
                <a:latin typeface="Arial" panose="020B0604020202020204" pitchFamily="34" charset="0"/>
                <a:cs typeface="Arial" panose="020B0604020202020204" pitchFamily="34" charset="0"/>
              </a:rPr>
              <a:t>Dependiendo del objetivo o target:</a:t>
            </a:r>
          </a:p>
          <a:p>
            <a:pPr marL="800100" lvl="1" indent="-342900">
              <a:buFont typeface="Arial" panose="020B0604020202020204" pitchFamily="34" charset="0"/>
              <a:buChar char="•"/>
            </a:pPr>
            <a:r>
              <a:rPr lang="es-ES" dirty="0">
                <a:latin typeface="Arial" panose="020B0604020202020204" pitchFamily="34" charset="0"/>
                <a:cs typeface="Arial" panose="020B0604020202020204" pitchFamily="34" charset="0"/>
              </a:rPr>
              <a:t>Clase (Si/NO): </a:t>
            </a:r>
            <a:r>
              <a:rPr lang="es-ES" b="1" dirty="0">
                <a:latin typeface="Arial" panose="020B0604020202020204" pitchFamily="34" charset="0"/>
                <a:cs typeface="Arial" panose="020B0604020202020204" pitchFamily="34" charset="0"/>
              </a:rPr>
              <a:t>Clasificación</a:t>
            </a:r>
          </a:p>
          <a:p>
            <a:pPr marL="800100" lvl="1" indent="-342900">
              <a:buFont typeface="Arial" panose="020B0604020202020204" pitchFamily="34" charset="0"/>
              <a:buChar char="•"/>
            </a:pPr>
            <a:r>
              <a:rPr lang="es-ES" dirty="0">
                <a:latin typeface="Arial" panose="020B0604020202020204" pitchFamily="34" charset="0"/>
                <a:cs typeface="Arial" panose="020B0604020202020204" pitchFamily="34" charset="0"/>
              </a:rPr>
              <a:t>Numérico: </a:t>
            </a:r>
            <a:r>
              <a:rPr lang="es-ES" b="1" dirty="0">
                <a:latin typeface="Arial" panose="020B0604020202020204" pitchFamily="34" charset="0"/>
                <a:cs typeface="Arial" panose="020B0604020202020204" pitchFamily="34" charset="0"/>
              </a:rPr>
              <a:t>Regresión</a:t>
            </a:r>
          </a:p>
          <a:p>
            <a:endParaRPr lang="es-ES" dirty="0">
              <a:latin typeface="Georgia" pitchFamily="18" charset="0"/>
            </a:endParaRPr>
          </a:p>
        </p:txBody>
      </p:sp>
      <p:pic>
        <p:nvPicPr>
          <p:cNvPr id="15" name="Imagen 14"/>
          <p:cNvPicPr>
            <a:picLocks noChangeAspect="1"/>
          </p:cNvPicPr>
          <p:nvPr/>
        </p:nvPicPr>
        <p:blipFill>
          <a:blip r:embed="rId4"/>
          <a:stretch>
            <a:fillRect/>
          </a:stretch>
        </p:blipFill>
        <p:spPr>
          <a:xfrm>
            <a:off x="4929717" y="3839989"/>
            <a:ext cx="1702867" cy="2316322"/>
          </a:xfrm>
          <a:prstGeom prst="rect">
            <a:avLst/>
          </a:prstGeom>
        </p:spPr>
      </p:pic>
      <p:pic>
        <p:nvPicPr>
          <p:cNvPr id="16" name="Imagen 15"/>
          <p:cNvPicPr>
            <a:picLocks noChangeAspect="1"/>
          </p:cNvPicPr>
          <p:nvPr/>
        </p:nvPicPr>
        <p:blipFill>
          <a:blip r:embed="rId5"/>
          <a:stretch>
            <a:fillRect/>
          </a:stretch>
        </p:blipFill>
        <p:spPr>
          <a:xfrm>
            <a:off x="2051720" y="3876730"/>
            <a:ext cx="1654022" cy="2279581"/>
          </a:xfrm>
          <a:prstGeom prst="rect">
            <a:avLst/>
          </a:prstGeom>
        </p:spPr>
      </p:pic>
    </p:spTree>
    <p:extLst>
      <p:ext uri="{BB962C8B-B14F-4D97-AF65-F5344CB8AC3E}">
        <p14:creationId xmlns:p14="http://schemas.microsoft.com/office/powerpoint/2010/main" val="423999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pic>
        <p:nvPicPr>
          <p:cNvPr id="8"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4"/>
          <p:cNvSpPr>
            <a:spLocks noChangeArrowheads="1"/>
          </p:cNvSpPr>
          <p:nvPr/>
        </p:nvSpPr>
        <p:spPr bwMode="auto">
          <a:xfrm>
            <a:off x="323776" y="1177588"/>
            <a:ext cx="8496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1.- Algoritmos Supervisados</a:t>
            </a:r>
          </a:p>
        </p:txBody>
      </p:sp>
      <p:sp>
        <p:nvSpPr>
          <p:cNvPr id="11" name="5 Rectángulo"/>
          <p:cNvSpPr/>
          <p:nvPr/>
        </p:nvSpPr>
        <p:spPr>
          <a:xfrm>
            <a:off x="467544" y="2060848"/>
            <a:ext cx="8136904" cy="4832092"/>
          </a:xfrm>
          <a:prstGeom prst="rect">
            <a:avLst/>
          </a:prstGeom>
        </p:spPr>
        <p:txBody>
          <a:bodyPr wrap="square">
            <a:spAutoFit/>
          </a:bodyPr>
          <a:lstStyle/>
          <a:p>
            <a:r>
              <a:rPr lang="es-ES" sz="2000" b="1" i="1" dirty="0">
                <a:solidFill>
                  <a:srgbClr val="C00000"/>
                </a:solidFill>
                <a:latin typeface="Georgia" pitchFamily="18" charset="0"/>
              </a:rPr>
              <a:t>Ejemplos – ¿de </a:t>
            </a:r>
            <a:r>
              <a:rPr lang="es-ES" sz="2000" b="1" i="1" dirty="0">
                <a:solidFill>
                  <a:srgbClr val="E10000"/>
                </a:solidFill>
                <a:latin typeface="Georgia" pitchFamily="18" charset="0"/>
              </a:rPr>
              <a:t>qué</a:t>
            </a:r>
            <a:r>
              <a:rPr lang="es-ES" sz="2000" b="1" i="1" dirty="0">
                <a:solidFill>
                  <a:srgbClr val="C00000"/>
                </a:solidFill>
                <a:latin typeface="Georgia" pitchFamily="18" charset="0"/>
              </a:rPr>
              <a:t> tipo son?</a:t>
            </a:r>
          </a:p>
          <a:p>
            <a:endParaRPr lang="es-ES" dirty="0">
              <a:latin typeface="Georgia" pitchFamily="18" charset="0"/>
            </a:endParaRPr>
          </a:p>
          <a:p>
            <a:pPr marL="285750" indent="-285750">
              <a:buFont typeface="Wingdings" panose="05000000000000000000" pitchFamily="2" charset="2"/>
              <a:buChar char="§"/>
            </a:pPr>
            <a:r>
              <a:rPr lang="en-US" dirty="0" err="1">
                <a:latin typeface="Georgia" panose="02040502050405020303" pitchFamily="18" charset="0"/>
              </a:rPr>
              <a:t>Predicción</a:t>
            </a:r>
            <a:r>
              <a:rPr lang="en-US" dirty="0">
                <a:latin typeface="Georgia" panose="02040502050405020303" pitchFamily="18" charset="0"/>
              </a:rPr>
              <a:t> del </a:t>
            </a:r>
            <a:r>
              <a:rPr lang="en-US" dirty="0" err="1">
                <a:latin typeface="Georgia" panose="02040502050405020303" pitchFamily="18" charset="0"/>
              </a:rPr>
              <a:t>fallo</a:t>
            </a:r>
            <a:r>
              <a:rPr lang="en-US" dirty="0">
                <a:latin typeface="Georgia" panose="02040502050405020303" pitchFamily="18" charset="0"/>
              </a:rPr>
              <a:t> de </a:t>
            </a:r>
            <a:r>
              <a:rPr lang="en-US" dirty="0" err="1">
                <a:latin typeface="Georgia" panose="02040502050405020303" pitchFamily="18" charset="0"/>
              </a:rPr>
              <a:t>una</a:t>
            </a:r>
            <a:r>
              <a:rPr lang="en-US" dirty="0">
                <a:latin typeface="Georgia" panose="02040502050405020303" pitchFamily="18" charset="0"/>
              </a:rPr>
              <a:t> </a:t>
            </a:r>
            <a:r>
              <a:rPr lang="en-US" dirty="0" err="1">
                <a:latin typeface="Georgia" panose="02040502050405020303" pitchFamily="18" charset="0"/>
              </a:rPr>
              <a:t>máquina</a:t>
            </a:r>
            <a:endParaRPr lang="en-US" dirty="0">
              <a:latin typeface="Georgia" panose="02040502050405020303" pitchFamily="18" charset="0"/>
            </a:endParaRPr>
          </a:p>
          <a:p>
            <a:pPr marL="285750" indent="-285750">
              <a:buFont typeface="Wingdings" panose="05000000000000000000" pitchFamily="2" charset="2"/>
              <a:buChar char="§"/>
            </a:pPr>
            <a:endParaRPr lang="en-US" dirty="0">
              <a:latin typeface="Georgia" panose="02040502050405020303" pitchFamily="18" charset="0"/>
            </a:endParaRPr>
          </a:p>
          <a:p>
            <a:pPr marL="285750" indent="-285750">
              <a:buFont typeface="Wingdings" panose="05000000000000000000" pitchFamily="2" charset="2"/>
              <a:buChar char="§"/>
            </a:pPr>
            <a:r>
              <a:rPr lang="en-US" dirty="0" err="1">
                <a:latin typeface="Georgia" panose="02040502050405020303" pitchFamily="18" charset="0"/>
              </a:rPr>
              <a:t>Predicción</a:t>
            </a:r>
            <a:r>
              <a:rPr lang="en-US" dirty="0">
                <a:latin typeface="Georgia" panose="02040502050405020303" pitchFamily="18" charset="0"/>
              </a:rPr>
              <a:t> del </a:t>
            </a:r>
            <a:r>
              <a:rPr lang="en-US" dirty="0" err="1">
                <a:latin typeface="Georgia" panose="02040502050405020303" pitchFamily="18" charset="0"/>
              </a:rPr>
              <a:t>precio</a:t>
            </a:r>
            <a:r>
              <a:rPr lang="en-US" dirty="0">
                <a:latin typeface="Georgia" panose="02040502050405020303" pitchFamily="18" charset="0"/>
              </a:rPr>
              <a:t> de </a:t>
            </a:r>
            <a:r>
              <a:rPr lang="en-US" dirty="0" err="1">
                <a:latin typeface="Georgia" panose="02040502050405020303" pitchFamily="18" charset="0"/>
              </a:rPr>
              <a:t>una</a:t>
            </a:r>
            <a:r>
              <a:rPr lang="en-US" dirty="0">
                <a:latin typeface="Georgia" panose="02040502050405020303" pitchFamily="18" charset="0"/>
              </a:rPr>
              <a:t> casa</a:t>
            </a:r>
          </a:p>
          <a:p>
            <a:pPr marL="285750" indent="-285750">
              <a:buFont typeface="Wingdings" panose="05000000000000000000" pitchFamily="2" charset="2"/>
              <a:buChar char="§"/>
            </a:pPr>
            <a:endParaRPr lang="en-US" dirty="0">
              <a:latin typeface="Georgia" panose="02040502050405020303" pitchFamily="18" charset="0"/>
            </a:endParaRPr>
          </a:p>
          <a:p>
            <a:pPr marL="285750" indent="-285750">
              <a:buFont typeface="Wingdings" panose="05000000000000000000" pitchFamily="2" charset="2"/>
              <a:buChar char="§"/>
            </a:pPr>
            <a:r>
              <a:rPr lang="en-US" dirty="0" err="1">
                <a:latin typeface="Georgia" panose="02040502050405020303" pitchFamily="18" charset="0"/>
              </a:rPr>
              <a:t>Análisis</a:t>
            </a:r>
            <a:r>
              <a:rPr lang="en-US" dirty="0">
                <a:latin typeface="Georgia" panose="02040502050405020303" pitchFamily="18" charset="0"/>
              </a:rPr>
              <a:t> de </a:t>
            </a:r>
            <a:r>
              <a:rPr lang="en-US" dirty="0" err="1">
                <a:latin typeface="Georgia" panose="02040502050405020303" pitchFamily="18" charset="0"/>
              </a:rPr>
              <a:t>redes</a:t>
            </a:r>
            <a:r>
              <a:rPr lang="en-US" dirty="0">
                <a:latin typeface="Georgia" panose="02040502050405020303" pitchFamily="18" charset="0"/>
              </a:rPr>
              <a:t> </a:t>
            </a:r>
            <a:r>
              <a:rPr lang="en-US" dirty="0" err="1">
                <a:latin typeface="Georgia" panose="02040502050405020303" pitchFamily="18" charset="0"/>
              </a:rPr>
              <a:t>sociales</a:t>
            </a:r>
            <a:r>
              <a:rPr lang="en-US" dirty="0">
                <a:latin typeface="Georgia" panose="02040502050405020303" pitchFamily="18" charset="0"/>
              </a:rPr>
              <a:t> (Sentiment Analysis)</a:t>
            </a:r>
          </a:p>
          <a:p>
            <a:pPr marL="285750" indent="-285750">
              <a:buFont typeface="Wingdings" panose="05000000000000000000" pitchFamily="2" charset="2"/>
              <a:buChar char="§"/>
            </a:pPr>
            <a:endParaRPr lang="en-US" dirty="0">
              <a:latin typeface="Georgia" panose="02040502050405020303" pitchFamily="18" charset="0"/>
            </a:endParaRPr>
          </a:p>
          <a:p>
            <a:pPr marL="285750" indent="-285750">
              <a:buFont typeface="Wingdings" panose="05000000000000000000" pitchFamily="2" charset="2"/>
              <a:buChar char="§"/>
            </a:pPr>
            <a:r>
              <a:rPr lang="en-US" dirty="0" err="1">
                <a:latin typeface="Georgia" panose="02040502050405020303" pitchFamily="18" charset="0"/>
              </a:rPr>
              <a:t>Detección</a:t>
            </a:r>
            <a:r>
              <a:rPr lang="en-US" dirty="0">
                <a:latin typeface="Georgia" panose="02040502050405020303" pitchFamily="18" charset="0"/>
              </a:rPr>
              <a:t> de </a:t>
            </a:r>
            <a:r>
              <a:rPr lang="en-US" dirty="0" err="1">
                <a:latin typeface="Georgia" panose="02040502050405020303" pitchFamily="18" charset="0"/>
              </a:rPr>
              <a:t>correo</a:t>
            </a:r>
            <a:r>
              <a:rPr lang="en-US" dirty="0">
                <a:latin typeface="Georgia" panose="02040502050405020303" pitchFamily="18" charset="0"/>
              </a:rPr>
              <a:t> Spam</a:t>
            </a:r>
          </a:p>
          <a:p>
            <a:pPr marL="285750" indent="-285750">
              <a:buFont typeface="Wingdings" panose="05000000000000000000" pitchFamily="2" charset="2"/>
              <a:buChar char="§"/>
            </a:pPr>
            <a:endParaRPr lang="en-US" dirty="0">
              <a:latin typeface="Georgia" panose="02040502050405020303" pitchFamily="18" charset="0"/>
            </a:endParaRPr>
          </a:p>
          <a:p>
            <a:pPr marL="285750" indent="-285750">
              <a:buFont typeface="Wingdings" panose="05000000000000000000" pitchFamily="2" charset="2"/>
              <a:buChar char="§"/>
            </a:pPr>
            <a:r>
              <a:rPr lang="en-US" dirty="0" err="1">
                <a:latin typeface="Georgia" panose="02040502050405020303" pitchFamily="18" charset="0"/>
              </a:rPr>
              <a:t>Predicción</a:t>
            </a:r>
            <a:r>
              <a:rPr lang="en-US" dirty="0">
                <a:latin typeface="Georgia" panose="02040502050405020303" pitchFamily="18" charset="0"/>
              </a:rPr>
              <a:t> de </a:t>
            </a:r>
            <a:r>
              <a:rPr lang="en-US" dirty="0" err="1">
                <a:latin typeface="Georgia" panose="02040502050405020303" pitchFamily="18" charset="0"/>
              </a:rPr>
              <a:t>consumo</a:t>
            </a:r>
            <a:r>
              <a:rPr lang="en-US" dirty="0">
                <a:latin typeface="Georgia" panose="02040502050405020303" pitchFamily="18" charset="0"/>
              </a:rPr>
              <a:t> de gas </a:t>
            </a:r>
            <a:r>
              <a:rPr lang="en-US" dirty="0" err="1">
                <a:latin typeface="Georgia" panose="02040502050405020303" pitchFamily="18" charset="0"/>
              </a:rPr>
              <a:t>en</a:t>
            </a:r>
            <a:r>
              <a:rPr lang="en-US" dirty="0">
                <a:latin typeface="Georgia" panose="02040502050405020303" pitchFamily="18" charset="0"/>
              </a:rPr>
              <a:t> </a:t>
            </a:r>
            <a:r>
              <a:rPr lang="en-US" dirty="0" err="1">
                <a:latin typeface="Georgia" panose="02040502050405020303" pitchFamily="18" charset="0"/>
              </a:rPr>
              <a:t>los</a:t>
            </a:r>
            <a:r>
              <a:rPr lang="en-US" dirty="0">
                <a:latin typeface="Georgia" panose="02040502050405020303" pitchFamily="18" charset="0"/>
              </a:rPr>
              <a:t> </a:t>
            </a:r>
            <a:r>
              <a:rPr lang="en-US" dirty="0" err="1">
                <a:latin typeface="Georgia" panose="02040502050405020303" pitchFamily="18" charset="0"/>
              </a:rPr>
              <a:t>domicilios</a:t>
            </a:r>
            <a:endParaRPr lang="en-US" dirty="0">
              <a:latin typeface="Georgia" panose="02040502050405020303" pitchFamily="18" charset="0"/>
            </a:endParaRPr>
          </a:p>
          <a:p>
            <a:pPr marL="285750" indent="-285750">
              <a:buFont typeface="Wingdings" panose="05000000000000000000" pitchFamily="2" charset="2"/>
              <a:buChar char="§"/>
            </a:pPr>
            <a:endParaRPr lang="en-US" dirty="0">
              <a:latin typeface="Georgia" panose="02040502050405020303" pitchFamily="18" charset="0"/>
            </a:endParaRPr>
          </a:p>
          <a:p>
            <a:pPr marL="285750" indent="-285750">
              <a:buFont typeface="Wingdings" panose="05000000000000000000" pitchFamily="2" charset="2"/>
              <a:buChar char="§"/>
            </a:pPr>
            <a:r>
              <a:rPr lang="en-US" dirty="0" err="1">
                <a:latin typeface="Georgia" panose="02040502050405020303" pitchFamily="18" charset="0"/>
                <a:hlinkClick r:id="rId4"/>
              </a:rPr>
              <a:t>VeriPol</a:t>
            </a:r>
            <a:r>
              <a:rPr lang="en-US" dirty="0">
                <a:latin typeface="Georgia" panose="02040502050405020303" pitchFamily="18" charset="0"/>
              </a:rPr>
              <a:t> – </a:t>
            </a:r>
            <a:r>
              <a:rPr lang="en-US" dirty="0" err="1">
                <a:latin typeface="Georgia" panose="02040502050405020303" pitchFamily="18" charset="0"/>
              </a:rPr>
              <a:t>detección</a:t>
            </a:r>
            <a:r>
              <a:rPr lang="en-US" dirty="0">
                <a:latin typeface="Georgia" panose="02040502050405020303" pitchFamily="18" charset="0"/>
              </a:rPr>
              <a:t> de </a:t>
            </a:r>
            <a:r>
              <a:rPr lang="en-US" dirty="0" err="1">
                <a:latin typeface="Georgia" panose="02040502050405020303" pitchFamily="18" charset="0"/>
              </a:rPr>
              <a:t>denuncias</a:t>
            </a:r>
            <a:r>
              <a:rPr lang="en-US" dirty="0">
                <a:latin typeface="Georgia" panose="02040502050405020303" pitchFamily="18" charset="0"/>
              </a:rPr>
              <a:t> falsas</a:t>
            </a:r>
          </a:p>
          <a:p>
            <a:pPr marL="285750" indent="-285750">
              <a:buFont typeface="Wingdings" panose="05000000000000000000" pitchFamily="2" charset="2"/>
              <a:buChar char="§"/>
            </a:pPr>
            <a:endParaRPr lang="en-US" dirty="0">
              <a:latin typeface="Georgia" panose="02040502050405020303" pitchFamily="18" charset="0"/>
            </a:endParaRPr>
          </a:p>
          <a:p>
            <a:pPr marL="285750" indent="-285750">
              <a:buFont typeface="Wingdings" panose="05000000000000000000" pitchFamily="2" charset="2"/>
              <a:buChar char="§"/>
            </a:pPr>
            <a:r>
              <a:rPr lang="en-US" dirty="0" err="1">
                <a:latin typeface="Georgia" panose="02040502050405020303" pitchFamily="18" charset="0"/>
              </a:rPr>
              <a:t>Detección</a:t>
            </a:r>
            <a:r>
              <a:rPr lang="en-US" dirty="0">
                <a:latin typeface="Georgia" panose="02040502050405020303" pitchFamily="18" charset="0"/>
              </a:rPr>
              <a:t> de un </a:t>
            </a:r>
            <a:r>
              <a:rPr lang="en-US" dirty="0" err="1">
                <a:latin typeface="Georgia" panose="02040502050405020303" pitchFamily="18" charset="0"/>
              </a:rPr>
              <a:t>cáncer</a:t>
            </a:r>
            <a:endParaRPr lang="en-US" dirty="0">
              <a:latin typeface="Georgia" panose="02040502050405020303" pitchFamily="18" charset="0"/>
            </a:endParaRPr>
          </a:p>
          <a:p>
            <a:pPr marL="285750" indent="-285750">
              <a:buFont typeface="Wingdings" panose="05000000000000000000" pitchFamily="2" charset="2"/>
              <a:buChar char="§"/>
            </a:pPr>
            <a:endParaRPr lang="en-US" dirty="0">
              <a:latin typeface="Georgia" panose="02040502050405020303" pitchFamily="18" charset="0"/>
            </a:endParaRPr>
          </a:p>
          <a:p>
            <a:pPr marL="285750" indent="-285750">
              <a:buFont typeface="Wingdings" panose="05000000000000000000" pitchFamily="2" charset="2"/>
              <a:buChar char="§"/>
            </a:pPr>
            <a:endParaRPr lang="en-US" dirty="0">
              <a:latin typeface="Georgia" panose="02040502050405020303" pitchFamily="18" charset="0"/>
            </a:endParaRPr>
          </a:p>
        </p:txBody>
      </p:sp>
      <p:pic>
        <p:nvPicPr>
          <p:cNvPr id="2" name="Imagen 1"/>
          <p:cNvPicPr>
            <a:picLocks noChangeAspect="1"/>
          </p:cNvPicPr>
          <p:nvPr/>
        </p:nvPicPr>
        <p:blipFill>
          <a:blip r:embed="rId5"/>
          <a:stretch>
            <a:fillRect/>
          </a:stretch>
        </p:blipFill>
        <p:spPr>
          <a:xfrm>
            <a:off x="6156176" y="2204864"/>
            <a:ext cx="1485900" cy="2047875"/>
          </a:xfrm>
          <a:prstGeom prst="rect">
            <a:avLst/>
          </a:prstGeom>
        </p:spPr>
      </p:pic>
      <p:pic>
        <p:nvPicPr>
          <p:cNvPr id="4" name="Imagen 3"/>
          <p:cNvPicPr>
            <a:picLocks noChangeAspect="1"/>
          </p:cNvPicPr>
          <p:nvPr/>
        </p:nvPicPr>
        <p:blipFill>
          <a:blip r:embed="rId6"/>
          <a:stretch>
            <a:fillRect/>
          </a:stretch>
        </p:blipFill>
        <p:spPr>
          <a:xfrm>
            <a:off x="7084182" y="4266628"/>
            <a:ext cx="1533525" cy="2085975"/>
          </a:xfrm>
          <a:prstGeom prst="rect">
            <a:avLst/>
          </a:prstGeom>
        </p:spPr>
      </p:pic>
    </p:spTree>
    <p:extLst>
      <p:ext uri="{BB962C8B-B14F-4D97-AF65-F5344CB8AC3E}">
        <p14:creationId xmlns:p14="http://schemas.microsoft.com/office/powerpoint/2010/main" val="4059354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6" y="1177588"/>
            <a:ext cx="8496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2.- Supervisados de Regresión</a:t>
            </a:r>
          </a:p>
        </p:txBody>
      </p:sp>
      <p:sp>
        <p:nvSpPr>
          <p:cNvPr id="8" name="5 Rectángulo"/>
          <p:cNvSpPr/>
          <p:nvPr/>
        </p:nvSpPr>
        <p:spPr>
          <a:xfrm>
            <a:off x="477888" y="2348880"/>
            <a:ext cx="8342584" cy="2585323"/>
          </a:xfrm>
          <a:prstGeom prst="rect">
            <a:avLst/>
          </a:prstGeom>
        </p:spPr>
        <p:txBody>
          <a:bodyPr wrap="square">
            <a:spAutoFit/>
          </a:bodyPr>
          <a:lstStyle/>
          <a:p>
            <a:pPr marL="285750" indent="-285750">
              <a:buFont typeface="Arial" pitchFamily="34" charset="0"/>
              <a:buChar char="•"/>
            </a:pPr>
            <a:r>
              <a:rPr lang="en-US" dirty="0" err="1">
                <a:latin typeface="Arial" panose="020B0604020202020204" pitchFamily="34" charset="0"/>
                <a:cs typeface="Arial" panose="020B0604020202020204" pitchFamily="34" charset="0"/>
              </a:rPr>
              <a:t>Predice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una</a:t>
            </a:r>
            <a:r>
              <a:rPr lang="en-US" dirty="0">
                <a:latin typeface="Arial" panose="020B0604020202020204" pitchFamily="34" charset="0"/>
                <a:cs typeface="Arial" panose="020B0604020202020204" pitchFamily="34" charset="0"/>
              </a:rPr>
              <a:t> variable </a:t>
            </a:r>
            <a:r>
              <a:rPr lang="en-US" dirty="0" err="1">
                <a:latin typeface="Arial" panose="020B0604020202020204" pitchFamily="34" charset="0"/>
                <a:cs typeface="Arial" panose="020B0604020202020204" pitchFamily="34" charset="0"/>
              </a:rPr>
              <a:t>numérica</a:t>
            </a:r>
            <a:endParaRPr lang="en-US" dirty="0">
              <a:latin typeface="Arial" panose="020B0604020202020204" pitchFamily="34" charset="0"/>
              <a:cs typeface="Arial" panose="020B0604020202020204" pitchFamily="34" charset="0"/>
            </a:endParaRPr>
          </a:p>
          <a:p>
            <a:pPr marL="285750" indent="-285750">
              <a:buFont typeface="Arial" pitchFamily="34" charset="0"/>
              <a:buChar char="•"/>
            </a:pPr>
            <a:endParaRPr lang="en-US" dirty="0">
              <a:latin typeface="Arial" panose="020B0604020202020204" pitchFamily="34" charset="0"/>
              <a:cs typeface="Arial" panose="020B0604020202020204" pitchFamily="34" charset="0"/>
            </a:endParaRPr>
          </a:p>
          <a:p>
            <a:pPr marL="285750" indent="-285750">
              <a:buFont typeface="Arial" pitchFamily="34" charset="0"/>
              <a:buChar char="•"/>
            </a:pPr>
            <a:r>
              <a:rPr lang="en-US" dirty="0" err="1">
                <a:latin typeface="Arial" panose="020B0604020202020204" pitchFamily="34" charset="0"/>
                <a:cs typeface="Arial" panose="020B0604020202020204" pitchFamily="34" charset="0"/>
              </a:rPr>
              <a:t>Distintos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algoritmos</a:t>
            </a:r>
            <a:endParaRPr lang="en-US" dirty="0">
              <a:latin typeface="Arial" panose="020B0604020202020204" pitchFamily="34" charset="0"/>
              <a:cs typeface="Arial" panose="020B0604020202020204" pitchFamily="34" charset="0"/>
            </a:endParaRPr>
          </a:p>
          <a:p>
            <a:pPr marL="742950" lvl="1" indent="-285750">
              <a:buFont typeface="Arial" pitchFamily="34" charset="0"/>
              <a:buChar char="•"/>
            </a:pPr>
            <a:r>
              <a:rPr lang="en-US" dirty="0">
                <a:latin typeface="Arial" panose="020B0604020202020204" pitchFamily="34" charset="0"/>
                <a:cs typeface="Arial" panose="020B0604020202020204" pitchFamily="34" charset="0"/>
              </a:rPr>
              <a:t>Linear regression</a:t>
            </a:r>
          </a:p>
          <a:p>
            <a:pPr marL="742950" lvl="1" indent="-285750">
              <a:buFont typeface="Arial" pitchFamily="34" charset="0"/>
              <a:buChar char="•"/>
            </a:pPr>
            <a:r>
              <a:rPr lang="en-US" dirty="0">
                <a:latin typeface="Arial" panose="020B0604020202020204" pitchFamily="34" charset="0"/>
                <a:cs typeface="Arial" panose="020B0604020202020204" pitchFamily="34" charset="0"/>
              </a:rPr>
              <a:t>Regression Trees</a:t>
            </a:r>
          </a:p>
          <a:p>
            <a:pPr marL="742950" lvl="1" indent="-285750">
              <a:buFont typeface="Arial" pitchFamily="34" charset="0"/>
              <a:buChar char="•"/>
            </a:pPr>
            <a:r>
              <a:rPr lang="en-US" dirty="0">
                <a:latin typeface="Arial" panose="020B0604020202020204" pitchFamily="34" charset="0"/>
                <a:cs typeface="Arial" panose="020B0604020202020204" pitchFamily="34" charset="0"/>
              </a:rPr>
              <a:t>Random Forest</a:t>
            </a:r>
          </a:p>
          <a:p>
            <a:pPr marL="742950" lvl="1" indent="-285750">
              <a:buFont typeface="Arial" pitchFamily="34" charset="0"/>
              <a:buChar char="•"/>
            </a:pPr>
            <a:r>
              <a:rPr lang="en-US" dirty="0">
                <a:latin typeface="Arial" panose="020B0604020202020204" pitchFamily="34" charset="0"/>
                <a:cs typeface="Arial" panose="020B0604020202020204" pitchFamily="34" charset="0"/>
              </a:rPr>
              <a:t>SVM – Support Vector Machines</a:t>
            </a:r>
          </a:p>
          <a:p>
            <a:pPr marL="742950" lvl="1" indent="-285750">
              <a:buFont typeface="Arial" pitchFamily="34" charset="0"/>
              <a:buChar char="•"/>
            </a:pPr>
            <a:r>
              <a:rPr lang="en-US" dirty="0">
                <a:latin typeface="Arial" panose="020B0604020202020204" pitchFamily="34" charset="0"/>
                <a:cs typeface="Arial" panose="020B0604020202020204" pitchFamily="34" charset="0"/>
              </a:rPr>
              <a:t>Neural Networks</a:t>
            </a:r>
          </a:p>
          <a:p>
            <a:pPr marL="742950" lvl="1" indent="-285750">
              <a:buFont typeface="Arial" pitchFamily="34" charset="0"/>
              <a:buChar char="•"/>
            </a:pPr>
            <a:r>
              <a:rPr lang="en-US" dirty="0">
                <a:latin typeface="Arial" panose="020B0604020202020204" pitchFamily="34" charset="0"/>
                <a:cs typeface="Arial" panose="020B0604020202020204" pitchFamily="34" charset="0"/>
              </a:rPr>
              <a:t>Deep Learning</a:t>
            </a:r>
            <a:endParaRPr lang="es-ES" dirty="0">
              <a:latin typeface="Arial" panose="020B0604020202020204" pitchFamily="34" charset="0"/>
              <a:cs typeface="Arial" panose="020B0604020202020204" pitchFamily="34" charset="0"/>
            </a:endParaRPr>
          </a:p>
        </p:txBody>
      </p:sp>
      <p:pic>
        <p:nvPicPr>
          <p:cNvPr id="9" name="Imagen 8"/>
          <p:cNvPicPr>
            <a:picLocks noChangeAspect="1"/>
          </p:cNvPicPr>
          <p:nvPr/>
        </p:nvPicPr>
        <p:blipFill>
          <a:blip r:embed="rId4"/>
          <a:stretch>
            <a:fillRect/>
          </a:stretch>
        </p:blipFill>
        <p:spPr>
          <a:xfrm>
            <a:off x="5940152" y="3159577"/>
            <a:ext cx="1702867" cy="2316322"/>
          </a:xfrm>
          <a:prstGeom prst="rect">
            <a:avLst/>
          </a:prstGeom>
        </p:spPr>
      </p:pic>
    </p:spTree>
    <p:extLst>
      <p:ext uri="{BB962C8B-B14F-4D97-AF65-F5344CB8AC3E}">
        <p14:creationId xmlns:p14="http://schemas.microsoft.com/office/powerpoint/2010/main" val="1952223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4"/>
          <p:cNvSpPr>
            <a:spLocks noChangeArrowheads="1"/>
          </p:cNvSpPr>
          <p:nvPr/>
        </p:nvSpPr>
        <p:spPr bwMode="auto">
          <a:xfrm>
            <a:off x="323776" y="1177588"/>
            <a:ext cx="84966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2.- Supervisados de Regresión</a:t>
            </a:r>
          </a:p>
        </p:txBody>
      </p:sp>
      <p:pic>
        <p:nvPicPr>
          <p:cNvPr id="5" name="Imagen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3776" y="2420888"/>
            <a:ext cx="8542129" cy="3698503"/>
          </a:xfrm>
          <a:prstGeom prst="rect">
            <a:avLst/>
          </a:prstGeom>
        </p:spPr>
      </p:pic>
      <p:sp>
        <p:nvSpPr>
          <p:cNvPr id="8" name="5 Rectángulo"/>
          <p:cNvSpPr/>
          <p:nvPr/>
        </p:nvSpPr>
        <p:spPr>
          <a:xfrm>
            <a:off x="261864" y="1916832"/>
            <a:ext cx="4382144" cy="400110"/>
          </a:xfrm>
          <a:prstGeom prst="rect">
            <a:avLst/>
          </a:prstGeom>
          <a:solidFill>
            <a:schemeClr val="bg1"/>
          </a:solidFill>
        </p:spPr>
        <p:txBody>
          <a:bodyPr wrap="square">
            <a:spAutoFit/>
          </a:bodyPr>
          <a:lstStyle/>
          <a:p>
            <a:r>
              <a:rPr lang="en-US" sz="2000" b="1" i="1" dirty="0">
                <a:solidFill>
                  <a:srgbClr val="E10000"/>
                </a:solidFill>
                <a:latin typeface="Georgia" pitchFamily="18" charset="0"/>
              </a:rPr>
              <a:t>Use Cases</a:t>
            </a:r>
            <a:endParaRPr lang="es-ES" sz="2000" b="1" i="1" dirty="0">
              <a:solidFill>
                <a:srgbClr val="E10000"/>
              </a:solidFill>
              <a:latin typeface="Georgia" pitchFamily="18" charset="0"/>
            </a:endParaRPr>
          </a:p>
        </p:txBody>
      </p:sp>
    </p:spTree>
    <p:extLst>
      <p:ext uri="{BB962C8B-B14F-4D97-AF65-F5344CB8AC3E}">
        <p14:creationId xmlns:p14="http://schemas.microsoft.com/office/powerpoint/2010/main" val="22811503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244273" y="764704"/>
            <a:ext cx="8712968" cy="276999"/>
          </a:xfrm>
          <a:prstGeom prst="rect">
            <a:avLst/>
          </a:prstGeom>
          <a:noFill/>
        </p:spPr>
        <p:txBody>
          <a:bodyPr wrap="square" rtlCol="0">
            <a:spAutoFit/>
          </a:bodyPr>
          <a:lstStyle/>
          <a:p>
            <a:endParaRPr lang="es-ES" sz="1200" dirty="0">
              <a:latin typeface="Georgia" pitchFamily="18" charset="0"/>
            </a:endParaRPr>
          </a:p>
        </p:txBody>
      </p:sp>
      <p:sp>
        <p:nvSpPr>
          <p:cNvPr id="4" name="3 CuadroTexto"/>
          <p:cNvSpPr txBox="1"/>
          <p:nvPr/>
        </p:nvSpPr>
        <p:spPr>
          <a:xfrm>
            <a:off x="755576" y="764704"/>
            <a:ext cx="7776864" cy="1372683"/>
          </a:xfrm>
          <a:prstGeom prst="rect">
            <a:avLst/>
          </a:prstGeom>
          <a:noFill/>
        </p:spPr>
        <p:txBody>
          <a:bodyPr wrap="square" rtlCol="0">
            <a:spAutoFit/>
          </a:bodyPr>
          <a:lstStyle/>
          <a:p>
            <a:pPr marL="355600" indent="-355600" algn="just">
              <a:spcBef>
                <a:spcPct val="20000"/>
              </a:spcBef>
              <a:buClr>
                <a:schemeClr val="hlink"/>
              </a:buClr>
              <a:buSzPct val="50000"/>
            </a:pPr>
            <a:endParaRPr lang="es-ES" sz="1600" dirty="0">
              <a:latin typeface="Georgia" pitchFamily="18" charset="0"/>
            </a:endParaRPr>
          </a:p>
          <a:p>
            <a:pPr marL="355600" indent="-355600" algn="just">
              <a:spcBef>
                <a:spcPct val="20000"/>
              </a:spcBef>
              <a:buClr>
                <a:schemeClr val="hlink"/>
              </a:buClr>
              <a:buSzPct val="50000"/>
            </a:pPr>
            <a:r>
              <a:rPr lang="es-ES" sz="1600" dirty="0">
                <a:latin typeface="Georgia" pitchFamily="18" charset="0"/>
              </a:rPr>
              <a:t>	</a:t>
            </a:r>
          </a:p>
          <a:p>
            <a:r>
              <a:rPr lang="es-ES" sz="1600" dirty="0">
                <a:latin typeface="Georgia" pitchFamily="18" charset="0"/>
              </a:rPr>
              <a:t> </a:t>
            </a:r>
          </a:p>
          <a:p>
            <a:endParaRPr lang="es-ES" sz="1600" dirty="0">
              <a:latin typeface="Georgia" pitchFamily="18" charset="0"/>
            </a:endParaRPr>
          </a:p>
          <a:p>
            <a:endParaRPr lang="es-ES" sz="1600" dirty="0">
              <a:latin typeface="Georgia" pitchFamily="18" charset="0"/>
            </a:endParaRPr>
          </a:p>
        </p:txBody>
      </p:sp>
      <p:pic>
        <p:nvPicPr>
          <p:cNvPr id="1026" name="Picture 2" descr="C:\Users\ujrf3a\Documents\03. DISSENYS\EAE Imatge\franja_1.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 y="1052736"/>
            <a:ext cx="8892771" cy="72008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p:cNvPicPr>
            <a:picLocks noChangeAspect="1"/>
          </p:cNvPicPr>
          <p:nvPr/>
        </p:nvPicPr>
        <p:blipFill>
          <a:blip r:embed="rId4"/>
          <a:stretch>
            <a:fillRect/>
          </a:stretch>
        </p:blipFill>
        <p:spPr>
          <a:xfrm>
            <a:off x="-1" y="3068960"/>
            <a:ext cx="8734257" cy="2039276"/>
          </a:xfrm>
          <a:prstGeom prst="rect">
            <a:avLst/>
          </a:prstGeom>
        </p:spPr>
      </p:pic>
      <p:sp>
        <p:nvSpPr>
          <p:cNvPr id="8" name="Rectángulo 4">
            <a:extLst>
              <a:ext uri="{FF2B5EF4-FFF2-40B4-BE49-F238E27FC236}">
                <a16:creationId xmlns:a16="http://schemas.microsoft.com/office/drawing/2014/main" id="{E847D54A-5365-401E-AB66-7CA29DB2793F}"/>
              </a:ext>
            </a:extLst>
          </p:cNvPr>
          <p:cNvSpPr>
            <a:spLocks noChangeArrowheads="1"/>
          </p:cNvSpPr>
          <p:nvPr/>
        </p:nvSpPr>
        <p:spPr bwMode="auto">
          <a:xfrm>
            <a:off x="323775" y="1177588"/>
            <a:ext cx="8633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s-ES" sz="2800" b="1" i="1" dirty="0">
                <a:solidFill>
                  <a:schemeClr val="bg1"/>
                </a:solidFill>
                <a:latin typeface="Georgia" charset="0"/>
              </a:rPr>
              <a:t>2.- </a:t>
            </a:r>
            <a:r>
              <a:rPr lang="es-ES" sz="2800" b="1" i="1" dirty="0" err="1">
                <a:solidFill>
                  <a:schemeClr val="bg1"/>
                </a:solidFill>
                <a:latin typeface="Georgia" charset="0"/>
              </a:rPr>
              <a:t>Sup</a:t>
            </a:r>
            <a:r>
              <a:rPr lang="es-ES" sz="2800" b="1" i="1" dirty="0">
                <a:solidFill>
                  <a:schemeClr val="bg1"/>
                </a:solidFill>
                <a:latin typeface="Georgia" charset="0"/>
              </a:rPr>
              <a:t>. de Regresión – Linear </a:t>
            </a:r>
            <a:r>
              <a:rPr lang="es-ES" sz="2800" b="1" i="1" dirty="0" err="1">
                <a:solidFill>
                  <a:schemeClr val="bg1"/>
                </a:solidFill>
                <a:latin typeface="Georgia" charset="0"/>
              </a:rPr>
              <a:t>Regression</a:t>
            </a:r>
            <a:endParaRPr lang="es-ES" sz="2800" b="1" i="1" dirty="0">
              <a:solidFill>
                <a:schemeClr val="bg1"/>
              </a:solidFill>
              <a:latin typeface="Georgia" charset="0"/>
            </a:endParaRPr>
          </a:p>
        </p:txBody>
      </p:sp>
    </p:spTree>
    <p:extLst>
      <p:ext uri="{BB962C8B-B14F-4D97-AF65-F5344CB8AC3E}">
        <p14:creationId xmlns:p14="http://schemas.microsoft.com/office/powerpoint/2010/main" val="350747027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gn="r">
          <a:defRPr b="1" i="1" dirty="0" smtClean="0">
            <a:solidFill>
              <a:schemeClr val="bg1"/>
            </a:solidFill>
            <a:latin typeface="Georgia" pitchFamily="18" charset="0"/>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e xmlns="a0661dc1-bc39-4022-8a91-54f4d9ab697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88685077F02B54D96FA8189BD2E4F95" ma:contentTypeVersion="1" ma:contentTypeDescription="Crear nuevo documento." ma:contentTypeScope="" ma:versionID="3056c0859f739e3169b4423cdb78c11d">
  <xsd:schema xmlns:xsd="http://www.w3.org/2001/XMLSchema" xmlns:xs="http://www.w3.org/2001/XMLSchema" xmlns:p="http://schemas.microsoft.com/office/2006/metadata/properties" xmlns:ns2="a0661dc1-bc39-4022-8a91-54f4d9ab6974" targetNamespace="http://schemas.microsoft.com/office/2006/metadata/properties" ma:root="true" ma:fieldsID="5b127db40f900ffdd9d30e655c7faf2d" ns2:_="">
    <xsd:import namespace="a0661dc1-bc39-4022-8a91-54f4d9ab6974"/>
    <xsd:element name="properties">
      <xsd:complexType>
        <xsd:sequence>
          <xsd:element name="documentManagement">
            <xsd:complexType>
              <xsd:all>
                <xsd:element ref="ns2: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0661dc1-bc39-4022-8a91-54f4d9ab6974" elementFormDefault="qualified">
    <xsd:import namespace="http://schemas.microsoft.com/office/2006/documentManagement/types"/>
    <xsd:import namespace="http://schemas.microsoft.com/office/infopath/2007/PartnerControls"/>
    <xsd:element name="Date" ma:index="8" nillable="true" ma:displayName="Date" ma:format="DateOnly" ma:internalName="Dat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E2907DB-C47A-4AA0-B164-8CE7FB8A67F6}">
  <ds:schemaRefs>
    <ds:schemaRef ds:uri="http://schemas.microsoft.com/office/2006/metadata/properties"/>
    <ds:schemaRef ds:uri="http://schemas.microsoft.com/office/infopath/2007/PartnerControls"/>
    <ds:schemaRef ds:uri="a0661dc1-bc39-4022-8a91-54f4d9ab6974"/>
  </ds:schemaRefs>
</ds:datastoreItem>
</file>

<file path=customXml/itemProps2.xml><?xml version="1.0" encoding="utf-8"?>
<ds:datastoreItem xmlns:ds="http://schemas.openxmlformats.org/officeDocument/2006/customXml" ds:itemID="{5141EA74-4F81-4F39-A12E-C06763873721}">
  <ds:schemaRefs>
    <ds:schemaRef ds:uri="http://schemas.microsoft.com/sharepoint/v3/contenttype/forms"/>
  </ds:schemaRefs>
</ds:datastoreItem>
</file>

<file path=customXml/itemProps3.xml><?xml version="1.0" encoding="utf-8"?>
<ds:datastoreItem xmlns:ds="http://schemas.openxmlformats.org/officeDocument/2006/customXml" ds:itemID="{CA0FCDA1-0110-4762-A2E2-86BC0D80EB6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0661dc1-bc39-4022-8a91-54f4d9ab69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35551</TotalTime>
  <Words>1955</Words>
  <Application>Microsoft Office PowerPoint</Application>
  <PresentationFormat>Presentación en pantalla (4:3)</PresentationFormat>
  <Paragraphs>434</Paragraphs>
  <Slides>33</Slides>
  <Notes>32</Notes>
  <HiddenSlides>1</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33</vt:i4>
      </vt:variant>
    </vt:vector>
  </HeadingPairs>
  <TitlesOfParts>
    <vt:vector size="39" baseType="lpstr">
      <vt:lpstr>Arial</vt:lpstr>
      <vt:lpstr>Calibri</vt:lpstr>
      <vt:lpstr>Courier New</vt:lpstr>
      <vt:lpstr>Georgia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j m</dc:creator>
  <cp:lastModifiedBy>Montse Llos</cp:lastModifiedBy>
  <cp:revision>584</cp:revision>
  <cp:lastPrinted>2018-09-10T09:02:19Z</cp:lastPrinted>
  <dcterms:created xsi:type="dcterms:W3CDTF">2012-05-08T07:51:25Z</dcterms:created>
  <dcterms:modified xsi:type="dcterms:W3CDTF">2020-02-02T19:05:56Z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0x010100A88685077F02B54D96FA8189BD2E4F95</vt:lpwstr>
  </property>
</Properties>
</file>